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Inter Black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image" Target="../media/image-16-2.png"/><Relationship Id="rId3" Type="http://schemas.openxmlformats.org/officeDocument/2006/relationships/image" Target="../media/image-16-3.svg"/><Relationship Id="rId4" Type="http://schemas.openxmlformats.org/officeDocument/2006/relationships/image" Target="../media/image-16-2.png"/><Relationship Id="rId5" Type="http://schemas.openxmlformats.org/officeDocument/2006/relationships/image" Target="../media/image-16-3.svg"/><Relationship Id="rId6" Type="http://schemas.openxmlformats.org/officeDocument/2006/relationships/image" Target="../media/image-16-6.png"/><Relationship Id="rId7" Type="http://schemas.openxmlformats.org/officeDocument/2006/relationships/image" Target="../media/image-1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png"/><Relationship Id="rId3" Type="http://schemas.openxmlformats.org/officeDocument/2006/relationships/image" Target="../media/image-18-3.svg"/><Relationship Id="rId4" Type="http://schemas.openxmlformats.org/officeDocument/2006/relationships/image" Target="../media/image-18-4.png"/><Relationship Id="rId5" Type="http://schemas.openxmlformats.org/officeDocument/2006/relationships/image" Target="../media/image-18-5.svg"/><Relationship Id="rId6" Type="http://schemas.openxmlformats.org/officeDocument/2006/relationships/image" Target="../media/image-18-4.png"/><Relationship Id="rId7" Type="http://schemas.openxmlformats.org/officeDocument/2006/relationships/image" Target="../media/image-18-5.svg"/><Relationship Id="rId8" Type="http://schemas.openxmlformats.org/officeDocument/2006/relationships/image" Target="../media/image-18-4.png"/><Relationship Id="rId9" Type="http://schemas.openxmlformats.org/officeDocument/2006/relationships/image" Target="../media/image-18-5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2.png"/><Relationship Id="rId9" Type="http://schemas.openxmlformats.org/officeDocument/2006/relationships/image" Target="../media/image-3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989683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Наглядные дроби и десятичные числа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932361"/>
            <a:ext cx="38272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Математика 5 класс — Мастер-класс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947738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Попробуй сам! 1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447428"/>
            <a:ext cx="341106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Задание «Закрашенная фигура»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925119" y="1881485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Посмотри на фигуру ниже и запиши, какая её часть закрашена: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8250" y="2274838"/>
            <a:ext cx="212601" cy="2126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85816" y="2267769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Посчитай общее количество маленьких квадратиков в большом прямоугольнике.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78250" y="3011984"/>
            <a:ext cx="212601" cy="21260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385816" y="3004914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Посчитай, сколько из этих квадратиков покрашены в синий цвет.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78250" y="3749129"/>
            <a:ext cx="212601" cy="212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85816" y="3742060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Запиши полученную дробь и попробуй сократить её (сделать числа меньше)!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01254"/>
            <a:ext cx="5192688" cy="294091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96136" y="574030"/>
            <a:ext cx="265643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Решение задания 1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996136" y="1392510"/>
            <a:ext cx="213828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Проверим твой ответ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996136" y="1694855"/>
            <a:ext cx="3113633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Вот пошаговый разбор задания с фигурой: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996136" y="1978521"/>
            <a:ext cx="2656433" cy="2012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1: Всего квадратов (Знаменатель):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Мы насчитали 12 квадратов.</a:t>
            </a:r>
            <a:endParaRPr lang="en-US" sz="950" dirty="0"/>
          </a:p>
          <a:p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2: Закрашено (Числитель):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Мы насчитали 4 синих квадрата.</a:t>
            </a:r>
            <a:endParaRPr lang="en-US" sz="950" dirty="0"/>
          </a:p>
          <a:p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3: Начальная дробь: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Получаем 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4/12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  <a:p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4: Сокращение: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Делим оба числа на 4. (4 ÷ 4 = 1) и (12 ÷ 4 = 3).</a:t>
            </a:r>
            <a:endParaRPr lang="en-US" sz="950" dirty="0"/>
          </a:p>
          <a:p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Итоговый ответ: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Закрашена 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1/3</a:t>
            </a:r>
            <a:pPr algn="l" marL="193040" indent="-193040">
              <a:lnSpc>
                <a:spcPct val="125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часть фигуры!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996136" y="4112716"/>
            <a:ext cx="2656433" cy="443210"/>
          </a:xfrm>
          <a:prstGeom prst="roundRect">
            <a:avLst>
              <a:gd name="adj" fmla="val 11755"/>
            </a:avLst>
          </a:prstGeom>
          <a:solidFill>
            <a:srgbClr val="B6FCB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110" y="4297263"/>
            <a:ext cx="155004" cy="1239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99088" y="4241304"/>
            <a:ext cx="2586707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Правильный ответ: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1/3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2841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Знакомство с десятичными числами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47109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Сила десятки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925119" y="1905149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Десятичные дроби — это еще один способ записи дробных чисел, основанный на нашей десятичной системе счисления.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2518246"/>
            <a:ext cx="4722763" cy="2096839"/>
          </a:xfrm>
          <a:prstGeom prst="roundRect">
            <a:avLst>
              <a:gd name="adj" fmla="val 284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29881" y="2523009"/>
            <a:ext cx="2356619" cy="1270471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8" name="Text 5"/>
          <p:cNvSpPr/>
          <p:nvPr/>
        </p:nvSpPr>
        <p:spPr>
          <a:xfrm>
            <a:off x="4071640" y="2664768"/>
            <a:ext cx="1830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Десятичная запятая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071640" y="2971279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Отделяет целую часть числа (слева) от дробной части (справа).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286500" y="2523009"/>
            <a:ext cx="2356619" cy="1270471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11" name="Shape 8"/>
          <p:cNvSpPr/>
          <p:nvPr/>
        </p:nvSpPr>
        <p:spPr>
          <a:xfrm>
            <a:off x="6286500" y="2523009"/>
            <a:ext cx="19050" cy="1270471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</p:sp>
      <p:sp>
        <p:nvSpPr>
          <p:cNvPr id="12" name="Text 9"/>
          <p:cNvSpPr/>
          <p:nvPr/>
        </p:nvSpPr>
        <p:spPr>
          <a:xfrm>
            <a:off x="6428259" y="266476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Разряд десятых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8259" y="2971279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Первая цифра после запятой (например, 0.1 — это 1/10).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929881" y="3793480"/>
            <a:ext cx="4713238" cy="816843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15" name="Shape 12"/>
          <p:cNvSpPr/>
          <p:nvPr/>
        </p:nvSpPr>
        <p:spPr>
          <a:xfrm>
            <a:off x="3929881" y="3793480"/>
            <a:ext cx="4713238" cy="1905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</p:sp>
      <p:sp>
        <p:nvSpPr>
          <p:cNvPr id="16" name="Text 13"/>
          <p:cNvSpPr/>
          <p:nvPr/>
        </p:nvSpPr>
        <p:spPr>
          <a:xfrm>
            <a:off x="4071640" y="393523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Разряд сотых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4071640" y="4241750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Вторая цифра после запятой (например, 0.01 — это 1/100).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429667"/>
            <a:ext cx="5238080" cy="5238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11900" y="2543398"/>
            <a:ext cx="258849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Наглядные десятичные</a:t>
            </a:r>
            <a:endParaRPr lang="en-US" sz="1350" dirty="0"/>
          </a:p>
        </p:txBody>
      </p:sp>
      <p:sp>
        <p:nvSpPr>
          <p:cNvPr id="4" name="Text 1"/>
          <p:cNvSpPr/>
          <p:nvPr/>
        </p:nvSpPr>
        <p:spPr>
          <a:xfrm>
            <a:off x="5911900" y="2778993"/>
            <a:ext cx="13431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Сетки и копейки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5911900" y="2925142"/>
            <a:ext cx="3197870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Представь десятичные числа в виде сетки из 100 клеток или в виде монет:</a:t>
            </a:r>
            <a:endParaRPr lang="en-US" sz="550" dirty="0"/>
          </a:p>
        </p:txBody>
      </p:sp>
      <p:sp>
        <p:nvSpPr>
          <p:cNvPr id="6" name="Text 3"/>
          <p:cNvSpPr/>
          <p:nvPr/>
        </p:nvSpPr>
        <p:spPr>
          <a:xfrm>
            <a:off x="5911900" y="3042047"/>
            <a:ext cx="2740670" cy="5350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11760" indent="-111760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Одна десятая (0.1):</a:t>
            </a:r>
            <a:pPr algn="l" marL="111760" indent="-111760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Закрашен 1 целый столбик из 10 (или 10 клеток из 100). Это как монета 10 копеек.</a:t>
            </a:r>
            <a:endParaRPr lang="en-US" sz="550" dirty="0"/>
          </a:p>
          <a:p>
            <a:pPr algn="l" marL="111760" indent="-111760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Одна сотая (0.01):</a:t>
            </a:r>
            <a:pPr algn="l" marL="111760" indent="-111760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Закрашена всего 1 клетка из 100. Это как монета 1 копейка.</a:t>
            </a:r>
            <a:endParaRPr lang="en-US" sz="550" dirty="0"/>
          </a:p>
          <a:p>
            <a:pPr algn="l" marL="111760" indent="-111760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Ноль на конце:</a:t>
            </a:r>
            <a:pPr algn="l" marL="111760" indent="-111760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0.5 — это абсолютно то же самое, что и 0.50 (5 десятых или 50 сотых).</a:t>
            </a:r>
            <a:endParaRPr lang="en-US" sz="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6614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Перевод дробей в десятичные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508820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Метод деления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925119" y="1942877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 превратить любую обыкновенную дробь в десятичную, помни, что дробная черта — это знак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деления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2555974"/>
            <a:ext cx="2290465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71640" y="27024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Формула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3009007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Числитель ÷ Знаменатель = Десятичное число.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2555974"/>
            <a:ext cx="2290539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03863" y="27024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Простая половина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03863" y="3009007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1/2 — это 1 разделить на 2. Получаем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0.5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750915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71640" y="389743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Десятые доли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71640" y="4203948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7/10 — это 7 десятых. Записывается как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0.7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493588"/>
            <a:ext cx="5224835" cy="29607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36456" y="1521768"/>
            <a:ext cx="2616919" cy="269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Разбор задачи 3</a:t>
            </a:r>
            <a:endParaRPr lang="en-US" sz="1700" dirty="0"/>
          </a:p>
        </p:txBody>
      </p:sp>
      <p:sp>
        <p:nvSpPr>
          <p:cNvPr id="4" name="Text 1"/>
          <p:cNvSpPr/>
          <p:nvPr/>
        </p:nvSpPr>
        <p:spPr>
          <a:xfrm>
            <a:off x="5936456" y="1812652"/>
            <a:ext cx="2443535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Переводим дробь 3/4 в десятичную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5936456" y="2000176"/>
            <a:ext cx="3173313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Давай превратим дробь </a:t>
            </a:r>
            <a:pPr algn="l" indent="0" marL="0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3/4</a:t>
            </a:r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десятичное число шаг за шагом:</a:t>
            </a:r>
            <a:endParaRPr lang="en-US" sz="650" dirty="0"/>
          </a:p>
        </p:txBody>
      </p:sp>
      <p:sp>
        <p:nvSpPr>
          <p:cNvPr id="6" name="Shape 3"/>
          <p:cNvSpPr/>
          <p:nvPr/>
        </p:nvSpPr>
        <p:spPr>
          <a:xfrm>
            <a:off x="5936456" y="2170509"/>
            <a:ext cx="2716113" cy="248989"/>
          </a:xfrm>
          <a:prstGeom prst="roundRect">
            <a:avLst>
              <a:gd name="adj" fmla="val 14572"/>
            </a:avLst>
          </a:prstGeom>
          <a:solidFill>
            <a:srgbClr val="B6FCB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777" y="2288604"/>
            <a:ext cx="107975" cy="86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17072" y="2239417"/>
            <a:ext cx="2806378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Результат: 3/4 = 0.75</a:t>
            </a:r>
            <a:endParaRPr lang="en-US" sz="650" dirty="0"/>
          </a:p>
        </p:txBody>
      </p:sp>
      <p:sp>
        <p:nvSpPr>
          <p:cNvPr id="9" name="Text 5"/>
          <p:cNvSpPr/>
          <p:nvPr/>
        </p:nvSpPr>
        <p:spPr>
          <a:xfrm>
            <a:off x="496119" y="3572619"/>
            <a:ext cx="172715" cy="107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650" dirty="0"/>
          </a:p>
        </p:txBody>
      </p:sp>
      <p:sp>
        <p:nvSpPr>
          <p:cNvPr id="10" name="Shape 6"/>
          <p:cNvSpPr/>
          <p:nvPr/>
        </p:nvSpPr>
        <p:spPr>
          <a:xfrm>
            <a:off x="496119" y="3709913"/>
            <a:ext cx="4049539" cy="9525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1" name="Text 7"/>
          <p:cNvSpPr/>
          <p:nvPr/>
        </p:nvSpPr>
        <p:spPr>
          <a:xfrm>
            <a:off x="496119" y="3772123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1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496119" y="3938588"/>
            <a:ext cx="4049539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Запишем деление столбиком: </a:t>
            </a:r>
            <a:pPr algn="l" indent="0" marL="0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 ÷ 4</a:t>
            </a:r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650" dirty="0"/>
          </a:p>
        </p:txBody>
      </p:sp>
      <p:sp>
        <p:nvSpPr>
          <p:cNvPr id="13" name="Text 9"/>
          <p:cNvSpPr/>
          <p:nvPr/>
        </p:nvSpPr>
        <p:spPr>
          <a:xfrm>
            <a:off x="4598268" y="3572619"/>
            <a:ext cx="172715" cy="107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650" dirty="0"/>
          </a:p>
        </p:txBody>
      </p:sp>
      <p:sp>
        <p:nvSpPr>
          <p:cNvPr id="14" name="Shape 10"/>
          <p:cNvSpPr/>
          <p:nvPr/>
        </p:nvSpPr>
        <p:spPr>
          <a:xfrm>
            <a:off x="4598268" y="3709913"/>
            <a:ext cx="4049613" cy="9525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5" name="Text 11"/>
          <p:cNvSpPr/>
          <p:nvPr/>
        </p:nvSpPr>
        <p:spPr>
          <a:xfrm>
            <a:off x="4598268" y="3772123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2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4598268" y="3938588"/>
            <a:ext cx="4049613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Так как 4 не помещается в 3, ставим в ответе 0 и запятую, а к тройке дописываем ноль → </a:t>
            </a:r>
            <a:pPr algn="l" indent="0" marL="0">
              <a:lnSpc>
                <a:spcPct val="107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30</a:t>
            </a:r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650" dirty="0"/>
          </a:p>
        </p:txBody>
      </p:sp>
      <p:sp>
        <p:nvSpPr>
          <p:cNvPr id="17" name="Text 13"/>
          <p:cNvSpPr/>
          <p:nvPr/>
        </p:nvSpPr>
        <p:spPr>
          <a:xfrm>
            <a:off x="496119" y="4167113"/>
            <a:ext cx="172715" cy="107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650" dirty="0"/>
          </a:p>
        </p:txBody>
      </p:sp>
      <p:sp>
        <p:nvSpPr>
          <p:cNvPr id="18" name="Shape 14"/>
          <p:cNvSpPr/>
          <p:nvPr/>
        </p:nvSpPr>
        <p:spPr>
          <a:xfrm>
            <a:off x="496119" y="4304407"/>
            <a:ext cx="4049539" cy="9525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9" name="Text 15"/>
          <p:cNvSpPr/>
          <p:nvPr/>
        </p:nvSpPr>
        <p:spPr>
          <a:xfrm>
            <a:off x="496119" y="4366617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3</a:t>
            </a:r>
            <a:endParaRPr lang="en-US" sz="850" dirty="0"/>
          </a:p>
        </p:txBody>
      </p:sp>
      <p:sp>
        <p:nvSpPr>
          <p:cNvPr id="20" name="Text 16"/>
          <p:cNvSpPr/>
          <p:nvPr/>
        </p:nvSpPr>
        <p:spPr>
          <a:xfrm>
            <a:off x="496119" y="4533081"/>
            <a:ext cx="4049539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помещается в 30 семь раз (7 × 4 = 28). Остаток — 2.</a:t>
            </a:r>
            <a:endParaRPr lang="en-US" sz="650" dirty="0"/>
          </a:p>
        </p:txBody>
      </p:sp>
      <p:sp>
        <p:nvSpPr>
          <p:cNvPr id="21" name="Text 17"/>
          <p:cNvSpPr/>
          <p:nvPr/>
        </p:nvSpPr>
        <p:spPr>
          <a:xfrm>
            <a:off x="4598268" y="4167113"/>
            <a:ext cx="172715" cy="107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04</a:t>
            </a:r>
            <a:endParaRPr lang="en-US" sz="650" dirty="0"/>
          </a:p>
        </p:txBody>
      </p:sp>
      <p:sp>
        <p:nvSpPr>
          <p:cNvPr id="22" name="Shape 18"/>
          <p:cNvSpPr/>
          <p:nvPr/>
        </p:nvSpPr>
        <p:spPr>
          <a:xfrm>
            <a:off x="4598268" y="4304407"/>
            <a:ext cx="4049613" cy="9525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23" name="Text 19"/>
          <p:cNvSpPr/>
          <p:nvPr/>
        </p:nvSpPr>
        <p:spPr>
          <a:xfrm>
            <a:off x="4598268" y="4366617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4</a:t>
            </a:r>
            <a:endParaRPr lang="en-US" sz="850" dirty="0"/>
          </a:p>
        </p:txBody>
      </p:sp>
      <p:sp>
        <p:nvSpPr>
          <p:cNvPr id="24" name="Text 20"/>
          <p:cNvSpPr/>
          <p:nvPr/>
        </p:nvSpPr>
        <p:spPr>
          <a:xfrm>
            <a:off x="4598268" y="4533081"/>
            <a:ext cx="4049613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Дописываем ноль к остатку → 20. 4 помещается в 20 ровно пять раз (5 × 4 = 20).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9621"/>
            <a:ext cx="3945954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Попробуй сам! 2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25119" y="910605"/>
            <a:ext cx="254845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Переводим одну пятую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925119" y="1334691"/>
            <a:ext cx="51799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Теперь твоя очередь потренироваться в переводе!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710630"/>
            <a:ext cx="4722763" cy="8390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59895" y="1869207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Задание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159895" y="2169616"/>
            <a:ext cx="43294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Переведи обыкновенную дробь </a:t>
            </a:r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2/5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десятичное число.</a:t>
            </a:r>
            <a:endParaRPr lang="en-US" sz="10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687017"/>
            <a:ext cx="4722763" cy="8390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59895" y="2845594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Подсказка 1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159895" y="3146003"/>
            <a:ext cx="43294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Ты можешь разделить 2 на 5 в столбик.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663404"/>
            <a:ext cx="4722763" cy="106047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159895" y="3821981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Подсказка 2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159895" y="4122390"/>
            <a:ext cx="432941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Или попробуй привести дробь к знаменателю 10, умножив верх и низ на 2!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02593"/>
            <a:ext cx="5185172" cy="293823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0201" y="531614"/>
            <a:ext cx="2642369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Решение задания 2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6010201" y="1412007"/>
            <a:ext cx="2212479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Разбор перевода 2/5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010201" y="1744266"/>
            <a:ext cx="2642369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Вот два простых способа найти правильный ответ: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010201" y="2268289"/>
            <a:ext cx="2642369" cy="1691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Способ 1: Деление: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Делим 2 на 5. 5 помещается в 20 ровно 4 раза. Получаем 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0.4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00" dirty="0"/>
          </a:p>
          <a:p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Способ 2: Приведение к знаменателю 10: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Умножаем числитель и знаменатель на 2: (2 × 2) / (5 × 2) = 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4/10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4 десятых записывается как 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0.4</a:t>
            </a:r>
            <a:pPr algn="l" marL="203200" indent="-203200">
              <a:lnSpc>
                <a:spcPct val="129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6010201" y="4099843"/>
            <a:ext cx="2642369" cy="496491"/>
          </a:xfrm>
          <a:prstGeom prst="roundRect">
            <a:avLst>
              <a:gd name="adj" fmla="val 11243"/>
            </a:avLst>
          </a:prstGeom>
          <a:solidFill>
            <a:srgbClr val="B6FCB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104" y="4297263"/>
            <a:ext cx="166092" cy="13290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42100" y="4245099"/>
            <a:ext cx="2534766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Итоговый ответ: 0.4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7984"/>
            <a:ext cx="3288804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Главные выводы урока</a:t>
            </a:r>
            <a:endParaRPr lang="en-US" sz="1850" dirty="0"/>
          </a:p>
        </p:txBody>
      </p:sp>
      <p:sp>
        <p:nvSpPr>
          <p:cNvPr id="4" name="Text 1"/>
          <p:cNvSpPr/>
          <p:nvPr/>
        </p:nvSpPr>
        <p:spPr>
          <a:xfrm>
            <a:off x="3925119" y="741238"/>
            <a:ext cx="1918841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Твоя шпаргалка по теме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3925119" y="986061"/>
            <a:ext cx="5179963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Давай повторим основные правила, которые мы сегодня изучили:</a:t>
            </a:r>
            <a:endParaRPr lang="en-US" sz="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185416"/>
            <a:ext cx="4722763" cy="9325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229350" y="1256854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4034656" y="1566416"/>
            <a:ext cx="1332979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Обыкновенные дроби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034656" y="1753642"/>
            <a:ext cx="4503688" cy="254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Показывают части целого. Сверху — числитель (сколько взяли), снизу — знаменатель (всего частей).</a:t>
            </a:r>
            <a:endParaRPr lang="en-US" sz="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181969"/>
            <a:ext cx="4722763" cy="8051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29350" y="2253407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4034656" y="2562969"/>
            <a:ext cx="135917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Эквивалентные дроби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4034656" y="2750195"/>
            <a:ext cx="4503688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Равны по значению. Их находят умножением или делением верха и низа на одно число.</a:t>
            </a:r>
            <a:endParaRPr lang="en-US" sz="7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051125"/>
            <a:ext cx="4722763" cy="80516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29350" y="3122563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900" dirty="0"/>
          </a:p>
        </p:txBody>
      </p:sp>
      <p:sp>
        <p:nvSpPr>
          <p:cNvPr id="16" name="Text 10"/>
          <p:cNvSpPr/>
          <p:nvPr/>
        </p:nvSpPr>
        <p:spPr>
          <a:xfrm>
            <a:off x="4034656" y="3432125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Десятичные дроби</a:t>
            </a:r>
            <a:endParaRPr lang="en-US" sz="900" dirty="0"/>
          </a:p>
        </p:txBody>
      </p:sp>
      <p:sp>
        <p:nvSpPr>
          <p:cNvPr id="17" name="Text 11"/>
          <p:cNvSpPr/>
          <p:nvPr/>
        </p:nvSpPr>
        <p:spPr>
          <a:xfrm>
            <a:off x="4034656" y="3619351"/>
            <a:ext cx="4503688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Используют запятую. Справа от запятой идут десятые, затем сотые доли.</a:t>
            </a:r>
            <a:endParaRPr lang="en-US" sz="7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920282"/>
            <a:ext cx="4722763" cy="80516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229350" y="3991719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4034656" y="4301282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Перевод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4034656" y="4488507"/>
            <a:ext cx="4503688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 перевести дробь в десятичный вид, раздели числитель на знаменатель.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755228"/>
            <a:ext cx="480112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Быстрый экспресс-тест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254919"/>
            <a:ext cx="23700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Проверь свои знания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925119" y="1688976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Ответь на 3 вопроса (можно записать на листочке):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2075259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978287" y="2101825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4385816" y="2123926"/>
            <a:ext cx="181711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Верно или неверно?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385816" y="2430438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Дробь 2/3 эквивалентна дроби 4/6?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2940769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78287" y="2967335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4385816" y="298943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Перевод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385816" y="3295948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Запиши дробь 1/10 в виде десятичного числа.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925119" y="3806279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978287" y="3832845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4385816" y="385494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Сравнение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4385816" y="4161458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Какое число больше: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0.4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0.25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32284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Почему это важно?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031974"/>
            <a:ext cx="35686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Делим ресурсы в реальной жизни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1466031"/>
            <a:ext cx="47227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Представь, что ты устраиваешь вечеринку и нужно поровну разделить пиццу между 8 друзьями. Или ты отмеряешь ингредиенты для выпечки шоколадного торта. Как описать части целого?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532757"/>
            <a:ext cx="4722763" cy="85494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3127" y="269356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Честное деление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733127" y="3000077"/>
            <a:ext cx="4324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Дроби помогают нам делить любые ресурсы поровну.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529459"/>
            <a:ext cx="4722763" cy="108175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33127" y="3690268"/>
            <a:ext cx="223911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Каждый день вокруг нас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733127" y="3996779"/>
            <a:ext cx="43249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Деньги (0.50 рублей — это половина рубля), кулинарные рецепты (1/2 стакана сахара) и расстояния (0.75 километра).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22225"/>
            <a:ext cx="4871665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Ответы на экспресс-тест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96119" y="904577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Проверь себя!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1318617"/>
            <a:ext cx="517996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Сравни свои ответы с правильными: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496119" y="1684586"/>
            <a:ext cx="2294855" cy="1011064"/>
          </a:xfrm>
          <a:prstGeom prst="roundRect">
            <a:avLst>
              <a:gd name="adj" fmla="val 57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8175" y="1826642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 1: Верно ✓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8175" y="2120950"/>
            <a:ext cx="2010742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Умножив верх и низ 2/3 на 2, мы получим 4/6.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2923952" y="1684586"/>
            <a:ext cx="2294930" cy="1011064"/>
          </a:xfrm>
          <a:prstGeom prst="roundRect">
            <a:avLst>
              <a:gd name="adj" fmla="val 57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066008" y="1826642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 2: 0.1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066008" y="2120950"/>
            <a:ext cx="2010817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одна десятая, первая цифра после запятой.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96119" y="2828627"/>
            <a:ext cx="4722763" cy="1011064"/>
          </a:xfrm>
          <a:prstGeom prst="roundRect">
            <a:avLst>
              <a:gd name="adj" fmla="val 57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175" y="2970684"/>
            <a:ext cx="17547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 3: Больше 0.4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38175" y="3264991"/>
            <a:ext cx="443865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Представь это как деньги: 0.4 — это 40 копеек, а 0.25 — это 25 копеек. 40 копеек больше 25!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96119" y="3989338"/>
            <a:ext cx="19050" cy="731937"/>
          </a:xfrm>
          <a:prstGeom prst="roundRect">
            <a:avLst>
              <a:gd name="adj" fmla="val 60000"/>
            </a:avLst>
          </a:prstGeom>
          <a:solidFill>
            <a:srgbClr val="4950BC"/>
          </a:solidFill>
          <a:ln/>
        </p:spPr>
      </p:sp>
      <p:sp>
        <p:nvSpPr>
          <p:cNvPr id="16" name="Text 13"/>
          <p:cNvSpPr/>
          <p:nvPr/>
        </p:nvSpPr>
        <p:spPr>
          <a:xfrm>
            <a:off x="702097" y="4138985"/>
            <a:ext cx="4516785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Ты отлично справился с сегодняшним уроком! Продолжай в том же духе!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85477"/>
            <a:ext cx="4279627" cy="359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Цели сегодняшнего урока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96119" y="882848"/>
            <a:ext cx="2193131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мы сегодня освоим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496119" y="1203127"/>
            <a:ext cx="5179963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 концу этого урока ты станешь настоящим экспертом в следующих темах: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75333"/>
            <a:ext cx="4722763" cy="6910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2016" y="1712863"/>
            <a:ext cx="172715" cy="2159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1064642" y="1604739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Понятие дроби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1064642" y="1840781"/>
            <a:ext cx="4024833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Научишься легко определять числитель, знаменатель и части целого.</a:t>
            </a:r>
            <a:endParaRPr lang="en-US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259955"/>
            <a:ext cx="4722763" cy="82882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016" y="2566392"/>
            <a:ext cx="172715" cy="2159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064642" y="2389361"/>
            <a:ext cx="1642839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Эквивалентные дроби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1064642" y="2625403"/>
            <a:ext cx="4024833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Поймешь, как разные дроби могут обозначать одно и то же количество.</a:t>
            </a:r>
            <a:endParaRPr lang="en-US" sz="9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182317"/>
            <a:ext cx="4722763" cy="69108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52016" y="3419847"/>
            <a:ext cx="172715" cy="2159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1064642" y="3311723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Десятичные числа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1064642" y="3547765"/>
            <a:ext cx="4024833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Разберешься, что такое десятые и сотые доли.</a:t>
            </a:r>
            <a:endParaRPr lang="en-US" sz="9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3966939"/>
            <a:ext cx="4722763" cy="691083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52016" y="4204469"/>
            <a:ext cx="172715" cy="2159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1350" dirty="0"/>
          </a:p>
        </p:txBody>
      </p:sp>
      <p:sp>
        <p:nvSpPr>
          <p:cNvPr id="20" name="Text 13"/>
          <p:cNvSpPr/>
          <p:nvPr/>
        </p:nvSpPr>
        <p:spPr>
          <a:xfrm>
            <a:off x="1064642" y="4096345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Перевод чисел</a:t>
            </a:r>
            <a:endParaRPr lang="en-US" sz="1100" dirty="0"/>
          </a:p>
        </p:txBody>
      </p:sp>
      <p:sp>
        <p:nvSpPr>
          <p:cNvPr id="21" name="Text 14"/>
          <p:cNvSpPr/>
          <p:nvPr/>
        </p:nvSpPr>
        <p:spPr>
          <a:xfrm>
            <a:off x="1064642" y="4332387"/>
            <a:ext cx="4024833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Научишься уверенно превращать обыкновенные дроби в десятичные.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03188"/>
            <a:ext cx="5183237" cy="293712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3772" y="520452"/>
            <a:ext cx="2638797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такое дробь?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6013772" y="1416546"/>
            <a:ext cx="256750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Анатомия частей целого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013772" y="1756395"/>
            <a:ext cx="2638797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Дробь — это число, которое показывает деление целого на равные части. Она состоит из двух основных чисел: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13772" y="2716709"/>
            <a:ext cx="2638797" cy="19900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13360" indent="-213360">
              <a:lnSpc>
                <a:spcPct val="1300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Числитель (верхнее число):</a:t>
            </a:r>
            <a:pPr algn="l" marL="213360" indent="-21336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Показывает, сколько частей мы взяли или считаем.</a:t>
            </a:r>
            <a:endParaRPr lang="en-US" sz="1050" dirty="0"/>
          </a:p>
          <a:p>
            <a:pPr algn="l" marL="213360" indent="-213360">
              <a:lnSpc>
                <a:spcPct val="1300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Знаменатель (нижнее число):</a:t>
            </a:r>
            <a:pPr algn="l" marL="213360" indent="-21336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Показывает, на сколько всего равных частей разделено целое.</a:t>
            </a:r>
            <a:endParaRPr lang="en-US" sz="1050" dirty="0"/>
          </a:p>
          <a:p>
            <a:pPr algn="l" marL="213360" indent="-213360">
              <a:lnSpc>
                <a:spcPct val="1300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Дробная черта:</a:t>
            </a:r>
            <a:pPr algn="l" marL="213360" indent="-21336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Линия между ними, которая на самом деле означает знак деления.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0691"/>
            <a:ext cx="360908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Как увидеть дробь?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841623"/>
            <a:ext cx="2522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Три модели визуализации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3925119" y="1198215"/>
            <a:ext cx="5179963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Дроби можно представить тремя разными способами: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1506289"/>
            <a:ext cx="2307134" cy="1748954"/>
          </a:xfrm>
          <a:prstGeom prst="roundRect">
            <a:avLst>
              <a:gd name="adj" fmla="val 2979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053855" y="1635026"/>
            <a:ext cx="372070" cy="372070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6174" y="1737271"/>
            <a:ext cx="167432" cy="1674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53855" y="2115592"/>
            <a:ext cx="197532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Круговая модель (пирог)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053855" y="2374553"/>
            <a:ext cx="2049661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Круг, разделенный на равные сектора (дольки).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6340748" y="1506289"/>
            <a:ext cx="2307134" cy="1748954"/>
          </a:xfrm>
          <a:prstGeom prst="roundRect">
            <a:avLst>
              <a:gd name="adj" fmla="val 2979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6469484" y="1635026"/>
            <a:ext cx="372070" cy="372070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1804" y="1737271"/>
            <a:ext cx="167432" cy="1674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69484" y="2115592"/>
            <a:ext cx="204966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Линейная модель (плитка)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469484" y="2568401"/>
            <a:ext cx="2049661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Прямоугольная полоса, разделенная на отрезки, как плитка шоколада.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3925119" y="3363739"/>
            <a:ext cx="4722763" cy="1369070"/>
          </a:xfrm>
          <a:prstGeom prst="roundRect">
            <a:avLst>
              <a:gd name="adj" fmla="val 38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053855" y="3492475"/>
            <a:ext cx="372070" cy="372070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56174" y="3594720"/>
            <a:ext cx="167432" cy="1674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053855" y="3973041"/>
            <a:ext cx="250581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Групповая модель (множество)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4053855" y="4232002"/>
            <a:ext cx="4465290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Группа отдельных предметов (например, 3 красных яблока в корзине из 4 яблок).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3204"/>
            <a:ext cx="32814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Разбор задачи 1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96119" y="782092"/>
            <a:ext cx="20592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Делим пиццу поровну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496119" y="1093589"/>
            <a:ext cx="51799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Давай решим практическую задачу шаг за шагом: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496119" y="1357164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96119" y="1534790"/>
            <a:ext cx="4722763" cy="1428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8" name="Text 5"/>
          <p:cNvSpPr/>
          <p:nvPr/>
        </p:nvSpPr>
        <p:spPr>
          <a:xfrm>
            <a:off x="496119" y="1619845"/>
            <a:ext cx="14120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Ситуация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96119" y="1850306"/>
            <a:ext cx="4722763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 заказали среднюю пиццу. Повар разрезал её на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 равных кусков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Ты съел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 куска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96119" y="2349698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496119" y="2527325"/>
            <a:ext cx="4722763" cy="1428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2" name="Text 9"/>
          <p:cNvSpPr/>
          <p:nvPr/>
        </p:nvSpPr>
        <p:spPr>
          <a:xfrm>
            <a:off x="496119" y="2612380"/>
            <a:ext cx="14120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1: Знаменатель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496119" y="2842840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Найдем общее количество кусков (Знаменатель) →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496119" y="3179862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496119" y="3357488"/>
            <a:ext cx="4722763" cy="1428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6" name="Text 13"/>
          <p:cNvSpPr/>
          <p:nvPr/>
        </p:nvSpPr>
        <p:spPr>
          <a:xfrm>
            <a:off x="496119" y="3442543"/>
            <a:ext cx="14120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2: Числитель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96119" y="3673004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Найдем количество съеденных кусков (Числитель) →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96119" y="401002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04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496119" y="4187651"/>
            <a:ext cx="4722763" cy="1428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20" name="Text 17"/>
          <p:cNvSpPr/>
          <p:nvPr/>
        </p:nvSpPr>
        <p:spPr>
          <a:xfrm>
            <a:off x="496119" y="4272707"/>
            <a:ext cx="14120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3: Результат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496119" y="4503167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Запишем дробь → ты съел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3/8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пиццы.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99914"/>
            <a:ext cx="5194622" cy="294359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92713" y="498797"/>
            <a:ext cx="26599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Эквивалентные дроби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5992713" y="1302023"/>
            <a:ext cx="308245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Разные имена — одинаковая суть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992713" y="1597000"/>
            <a:ext cx="2659931" cy="724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Эквивалентные (равные) дроби — это дроби, которые пишутся по-разному, но обозначают абсолютно одинаковое количество.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992713" y="2416001"/>
            <a:ext cx="2659931" cy="14861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4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Дробление долей:</a:t>
            </a:r>
            <a:pPr algn="l" marL="193040" indent="-193040">
              <a:lnSpc>
                <a:spcPct val="124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Если разрезать пирог пополам (1/2), это то же самое количество еды, если разрезать его на 4 части и съесть 2 кусочка (2/4).</a:t>
            </a:r>
            <a:endParaRPr lang="en-US" sz="950" dirty="0"/>
          </a:p>
          <a:p>
            <a:pPr algn="l" marL="193040" indent="-193040">
              <a:lnSpc>
                <a:spcPct val="124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Золотое правило:</a:t>
            </a:r>
            <a:pPr algn="l" marL="193040" indent="-193040">
              <a:lnSpc>
                <a:spcPct val="124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Вы можете найти эквивалентную дробь, если умножите или разделите числитель и знаменатель на одно и то же число.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992713" y="4019922"/>
            <a:ext cx="2659931" cy="611684"/>
          </a:xfrm>
          <a:prstGeom prst="roundRect">
            <a:avLst>
              <a:gd name="adj" fmla="val 8365"/>
            </a:avLst>
          </a:prstGeom>
          <a:solidFill>
            <a:srgbClr val="DADBF1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529" y="4198888"/>
            <a:ext cx="152251" cy="1218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88596" y="4144566"/>
            <a:ext cx="2142232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Запомни: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1/2 = 2/4 = 3/6 = 4/8 — всё это одно и то же количество!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8877"/>
            <a:ext cx="434927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Наглядное равенство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918567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Стена дробей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925119" y="1352624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Стена дробей наглядно показывает, как соотносятся разные части целого.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1965722"/>
            <a:ext cx="2290465" cy="1535385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85927" y="2126531"/>
            <a:ext cx="19125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Сравнение размеров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85927" y="2433042"/>
            <a:ext cx="196884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целое состоит из двух половинок (1/2 + 1/2) или четырех четвертинок (1/4 + 1/4 + 1/4 + 1/4).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1965722"/>
            <a:ext cx="2290539" cy="1535385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18151" y="2126531"/>
            <a:ext cx="1774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Совпадение границ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18151" y="2433042"/>
            <a:ext cx="19689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Посмотри, как линия 1/2 идеально совпадает с линиями 2/4, 3/6 и 4/8.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642866"/>
            <a:ext cx="4722763" cy="1081757"/>
          </a:xfrm>
          <a:prstGeom prst="roundRect">
            <a:avLst>
              <a:gd name="adj" fmla="val 5504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85927" y="3803675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Размер детали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85927" y="4110186"/>
            <a:ext cx="44011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Чем больше знаменатель, тем меньше становится каждая отдельная долька.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497979"/>
            <a:ext cx="5207794" cy="29510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68082" y="1523702"/>
            <a:ext cx="3115270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Разбор задачи 2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5968082" y="1887810"/>
            <a:ext cx="1850082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Ищем равную дробь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968082" y="2133600"/>
            <a:ext cx="2684487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Давай найдем эквивалентную дробь для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3/5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так, чтобы её знаменатель стал равен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10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96119" y="3628355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5967" y="3648261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14983" y="3664893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1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814983" y="3878759"/>
            <a:ext cx="3707160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Посмотри на знаменатели. Как из 5 получить 10? Нужно умножить на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4621783" y="3628355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61632" y="3648261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940647" y="3664893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2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940647" y="3878759"/>
            <a:ext cx="3707234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Применяем правило: всё, что мы делаем со знаменателем, мы обязаны сделать и с числителем!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96119" y="4335884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5967" y="4355790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814983" y="4372421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814983" y="4586288"/>
            <a:ext cx="370716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Умножаем числитель (3) на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3 × 2 =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6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4621783" y="4335884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661632" y="4355790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940647" y="4372421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Шаг 4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4940647" y="4586288"/>
            <a:ext cx="3707234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Записываем новую равную дробь →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6/10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2026-07-05T14:21:39Z</dcterms:created>
  <dcterms:modified xsi:type="dcterms:W3CDTF">2026-07-05T14:21:39Z</dcterms:modified>
</cp:coreProperties>
</file>