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1695" cy="6858000"/>
  <p:notesSz cx="6858000" cy="12191695"/>
  <p:embeddedFontLst>
    <p:embeddedFont>
      <p:font typeface="Bricolage Grotesque Bold"/>
      <p:regular r:id="rId201314"/>
    </p:embeddedFont>
    <p:embeddedFont>
      <p:font typeface="Bricolage Grotesque ExtraBold"/>
      <p:regular r:id="rId201315"/>
    </p:embeddedFont>
    <p:embeddedFont>
      <p:font typeface="Bricolage Grotesque ExtraLight"/>
      <p:regular r:id="rId201316"/>
    </p:embeddedFont>
    <p:embeddedFont>
      <p:font typeface="Bricolage Grotesque Light"/>
      <p:regular r:id="rId201317"/>
    </p:embeddedFont>
    <p:embeddedFont>
      <p:font typeface="Bricolage Grotesque"/>
      <p:regular r:id="rId201318"/>
    </p:embeddedFont>
    <p:embeddedFont>
      <p:font typeface="Bricolage Grotesque Medium"/>
      <p:regular r:id="rId201319"/>
    </p:embeddedFont>
    <p:embeddedFont>
      <p:font typeface="Bricolage Grotesque SemiBold"/>
      <p:regular r:id="rId201320"/>
    </p:embeddedFont>
    <p:embeddedFont>
      <p:font typeface="Montserrat Thin"/>
      <p:regular r:id="rId201321"/>
    </p:embeddedFont>
    <p:embeddedFont>
      <p:font typeface="Montserrat"/>
      <p:regular r:id="rId201322"/>
    </p:embeddedFont>
    <p:embeddedFont>
      <p:font typeface="Montserrat SemiBold"/>
      <p:regular r:id="rId201323"/>
    </p:embeddedFont>
    <p:embeddedFont>
      <p:font typeface="Montserrat Bold"/>
      <p:regular r:id="rId201324"/>
    </p:embeddedFont>
    <p:embeddedFont>
      <p:font typeface="Montserrat Black"/>
      <p:regular r:id="rId201325"/>
    </p:embeddedFont>
    <p:embeddedFont>
      <p:font typeface="Montserrat Light"/>
      <p:regular r:id="rId201326"/>
    </p:embeddedFont>
    <p:embeddedFont>
      <p:font typeface="Montserrat ExtraLight"/>
      <p:regular r:id="rId201327"/>
    </p:embeddedFont>
    <p:embeddedFont>
      <p:font typeface="Montserrat Medium"/>
      <p:regular r:id="rId201328"/>
    </p:embeddedFont>
    <p:embeddedFont>
      <p:font typeface="Montserrat ExtraBold"/>
      <p:regular r:id="rId2013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0E3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3.png"/><Relationship Id="rId4" Type="http://schemas.openxmlformats.org/officeDocument/2006/relationships/image" Target="../media/image-10-4.svg"/><Relationship Id="rId5" Type="http://schemas.openxmlformats.org/officeDocument/2006/relationships/image" Target="../media/image-10-5.png"/><Relationship Id="rId6" Type="http://schemas.openxmlformats.org/officeDocument/2006/relationships/image" Target="../media/image-10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12-2.png"/><Relationship Id="rId5" Type="http://schemas.openxmlformats.org/officeDocument/2006/relationships/image" Target="../media/image-12-3.svg"/><Relationship Id="rId6" Type="http://schemas.openxmlformats.org/officeDocument/2006/relationships/image" Target="../media/image-12-2.png"/><Relationship Id="rId7" Type="http://schemas.openxmlformats.org/officeDocument/2006/relationships/image" Target="../media/image-12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4.png"/><Relationship Id="rId7" Type="http://schemas.openxmlformats.org/officeDocument/2006/relationships/image" Target="../media/image-4-5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545358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Мой первый безопасный интернет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356682" y="4010124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Умные правила для путешествий по цифровому миру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567656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Время за экраном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536329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Интернет — это здорово, но реальная жизнь интереснее!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3051373"/>
            <a:ext cx="378014" cy="3780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3665637"/>
            <a:ext cx="236263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👀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Береги глазки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1475" y="4080669"/>
            <a:ext cx="3465426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Каждые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30 минут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делай перерыв и смотри в окно на далёкие предметы — это снимает усталость глаз.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3135" y="3051373"/>
            <a:ext cx="378014" cy="37802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63135" y="3665637"/>
            <a:ext cx="2413039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🪑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Следи за спиной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363135" y="4080669"/>
            <a:ext cx="3465426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горбись и не лежи с телефоном в темноте. Твоя осанка формируется прямо сейчас — береги её!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4794" y="3051373"/>
            <a:ext cx="378014" cy="37802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64794" y="3665637"/>
            <a:ext cx="236263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Здоровый сон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064794" y="4080669"/>
            <a:ext cx="3465426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час до сна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отложи гаджеты. Экран будоражит мозг, и тебе будет трудно уснуть и восстановить силы.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98599"/>
            <a:ext cx="6870528" cy="581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Главное золотое правило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61475" y="1554758"/>
            <a:ext cx="6296860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Мама и папа — твоя главная защита в любой непонятной ситуации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2351286"/>
            <a:ext cx="3056853" cy="2255341"/>
          </a:xfrm>
          <a:prstGeom prst="roundRect">
            <a:avLst>
              <a:gd name="adj" fmla="val 3465"/>
            </a:avLst>
          </a:prstGeom>
          <a:solidFill>
            <a:srgbClr val="282D5E"/>
          </a:solidFill>
          <a:ln/>
        </p:spPr>
      </p:sp>
      <p:sp>
        <p:nvSpPr>
          <p:cNvPr id="6" name="Text 3"/>
          <p:cNvSpPr/>
          <p:nvPr/>
        </p:nvSpPr>
        <p:spPr>
          <a:xfrm>
            <a:off x="847505" y="2537321"/>
            <a:ext cx="2376230" cy="297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😌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Никакого страха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47505" y="2944217"/>
            <a:ext cx="2684792" cy="14763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Случайно зашёл на плохой сайт или получил странное сообщение? </a:t>
            </a:r>
            <a:pPr algn="l" indent="0" marL="0">
              <a:lnSpc>
                <a:spcPct val="132000"/>
              </a:lnSpc>
              <a:buNone/>
            </a:pP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бойся и не прячься</a:t>
            </a:r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сразу иди к родителям.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3901481" y="2351286"/>
            <a:ext cx="3056853" cy="2255341"/>
          </a:xfrm>
          <a:prstGeom prst="roundRect">
            <a:avLst>
              <a:gd name="adj" fmla="val 3465"/>
            </a:avLst>
          </a:prstGeom>
          <a:solidFill>
            <a:srgbClr val="282D5E"/>
          </a:solidFill>
          <a:ln/>
        </p:spPr>
      </p:sp>
      <p:sp>
        <p:nvSpPr>
          <p:cNvPr id="9" name="Text 6"/>
          <p:cNvSpPr/>
          <p:nvPr/>
        </p:nvSpPr>
        <p:spPr>
          <a:xfrm>
            <a:off x="4087512" y="2537321"/>
            <a:ext cx="2325729" cy="297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💛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Они поймут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4087512" y="2944217"/>
            <a:ext cx="2684792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Родители не будут ругать тебя. Они помогут закрыть опасную программу и защитят от обидчиков.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475" y="4789785"/>
            <a:ext cx="6296860" cy="1369516"/>
          </a:xfrm>
          <a:prstGeom prst="roundRect">
            <a:avLst>
              <a:gd name="adj" fmla="val 5706"/>
            </a:avLst>
          </a:prstGeom>
          <a:solidFill>
            <a:srgbClr val="282D5E"/>
          </a:solidFill>
          <a:ln/>
        </p:spPr>
      </p:sp>
      <p:sp>
        <p:nvSpPr>
          <p:cNvPr id="12" name="Text 9"/>
          <p:cNvSpPr/>
          <p:nvPr/>
        </p:nvSpPr>
        <p:spPr>
          <a:xfrm>
            <a:off x="847505" y="4975820"/>
            <a:ext cx="2325729" cy="2970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🤝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Доверие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847505" y="5382716"/>
            <a:ext cx="5924799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Всегда делись со взрослыми тем, во что ты играешь и с кем общаешься в сети. Это не слабость — это мудрость!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55575" y="573683"/>
            <a:ext cx="6452431" cy="494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Тест: «Цифровой спецагент»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4928568" y="1266329"/>
            <a:ext cx="6906444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Проверь, готов ли ты к безопасным путешествиям в сети!</a:t>
            </a:r>
            <a:endParaRPr lang="en-US" sz="12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1647527"/>
            <a:ext cx="6296860" cy="145742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50049" y="2227957"/>
            <a:ext cx="237226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1</a:t>
            </a:r>
            <a:endParaRPr lang="en-US" sz="1850" dirty="0"/>
          </a:p>
        </p:txBody>
      </p:sp>
      <p:sp>
        <p:nvSpPr>
          <p:cNvPr id="7" name="Text 3"/>
          <p:cNvSpPr/>
          <p:nvPr/>
        </p:nvSpPr>
        <p:spPr>
          <a:xfrm>
            <a:off x="6017268" y="1824732"/>
            <a:ext cx="1976884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Ситуация 1 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🎒</a:t>
            </a:r>
            <a:endParaRPr lang="en-US" sz="1550" dirty="0"/>
          </a:p>
        </p:txBody>
      </p:sp>
      <p:sp>
        <p:nvSpPr>
          <p:cNvPr id="8" name="Text 4"/>
          <p:cNvSpPr/>
          <p:nvPr/>
        </p:nvSpPr>
        <p:spPr>
          <a:xfrm>
            <a:off x="6017268" y="2151261"/>
            <a:ext cx="5335752" cy="776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Новый знакомый в чате просит прислать фото твоего школьного дневника. Что ты сделаешь?</a:t>
            </a:r>
            <a:endParaRPr lang="en-US" sz="120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20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</a:t>
            </a:r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09115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Откажусь и ничего не отправлю!</a:t>
            </a:r>
            <a:endParaRPr lang="en-US" sz="12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237210"/>
            <a:ext cx="6296860" cy="145742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50049" y="3817640"/>
            <a:ext cx="237226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2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6017268" y="3414415"/>
            <a:ext cx="1976884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Ситуация 2 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💥</a:t>
            </a:r>
            <a:endParaRPr lang="en-US" sz="1550" dirty="0"/>
          </a:p>
        </p:txBody>
      </p:sp>
      <p:sp>
        <p:nvSpPr>
          <p:cNvPr id="12" name="Text 7"/>
          <p:cNvSpPr/>
          <p:nvPr/>
        </p:nvSpPr>
        <p:spPr>
          <a:xfrm>
            <a:off x="6017268" y="3740944"/>
            <a:ext cx="5335752" cy="776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 экране выскочило окно: «Скачай супер-мод бесплатно!». Твои действия?</a:t>
            </a:r>
            <a:endParaRPr lang="en-US" sz="120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20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</a:t>
            </a:r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09115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Сначала спрошу разрешения у родителей!</a:t>
            </a:r>
            <a:endParaRPr lang="en-US" sz="12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4826893"/>
            <a:ext cx="6296860" cy="145742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450049" y="5407323"/>
            <a:ext cx="237226" cy="29646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3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6017268" y="5004098"/>
            <a:ext cx="1976884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Ситуация 3 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😡</a:t>
            </a:r>
            <a:endParaRPr lang="en-US" sz="1550" dirty="0"/>
          </a:p>
        </p:txBody>
      </p:sp>
      <p:sp>
        <p:nvSpPr>
          <p:cNvPr id="16" name="Text 10"/>
          <p:cNvSpPr/>
          <p:nvPr/>
        </p:nvSpPr>
        <p:spPr>
          <a:xfrm>
            <a:off x="6017268" y="5330627"/>
            <a:ext cx="5335752" cy="776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spcAft>
                <a:spcPts val="600"/>
              </a:spcAft>
              <a:buNone/>
            </a:pPr>
            <a:r>
              <a:rPr lang="en-US" sz="12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Кто-то в интернете прислал тебе обидное сообщение. Что нужно сделать?</a:t>
            </a:r>
            <a:endParaRPr lang="en-US" sz="1200" dirty="0"/>
          </a:p>
          <a:p>
            <a:pPr algn="l" indent="0" marL="0">
              <a:lnSpc>
                <a:spcPct val="122000"/>
              </a:lnSpc>
              <a:buNone/>
            </a:pPr>
            <a:r>
              <a:rPr lang="en-US" sz="120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Ответ:</a:t>
            </a:r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09115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Заблокировать и рассказать родителям!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85734" y="527447"/>
            <a:ext cx="9820129" cy="5379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Ты — настоящий цифровой спецагент! </a:t>
            </a:r>
            <a:pPr algn="ctr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🏅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1183" y="1371600"/>
            <a:ext cx="8769230" cy="404703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40584" y="1705925"/>
            <a:ext cx="2729877" cy="275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Пять правил интернета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2080249" y="3807682"/>
            <a:ext cx="1477047" cy="8253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Защищай личные данные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8634034" y="3699468"/>
            <a:ext cx="1477047" cy="11004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Не кликай на подозрительное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61583" y="4120706"/>
            <a:ext cx="1477047" cy="8253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Создавай надёжный пароль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62481" y="3963583"/>
            <a:ext cx="1477047" cy="11004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Будь осторожен с незнакомцами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356682" y="5590877"/>
            <a:ext cx="1147833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Соблюдай эти правила — и интернет будет твоим верным другом и помощником каждый день!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3033141" y="6021685"/>
            <a:ext cx="2067865" cy="308868"/>
          </a:xfrm>
          <a:prstGeom prst="roundRect">
            <a:avLst>
              <a:gd name="adj" fmla="val 18506"/>
            </a:avLst>
          </a:prstGeom>
          <a:solidFill>
            <a:srgbClr val="3E0845"/>
          </a:solidFill>
          <a:ln/>
        </p:spPr>
      </p:sp>
      <p:sp>
        <p:nvSpPr>
          <p:cNvPr id="11" name="Text 8"/>
          <p:cNvSpPr/>
          <p:nvPr/>
        </p:nvSpPr>
        <p:spPr>
          <a:xfrm>
            <a:off x="3135135" y="6072684"/>
            <a:ext cx="2473462" cy="20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БЕЗОПАСНЫЙ ИНТЕРНЕТ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5186034" y="6021685"/>
            <a:ext cx="2192977" cy="308868"/>
          </a:xfrm>
          <a:prstGeom prst="roundRect">
            <a:avLst>
              <a:gd name="adj" fmla="val 18506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eeaef6">
                <a:alpha val="10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5288029" y="6072684"/>
            <a:ext cx="2598573" cy="20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ЦИФРОВАЯ ГРАМОТНОСТЬ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7464040" y="6021685"/>
            <a:ext cx="1694515" cy="308868"/>
          </a:xfrm>
          <a:prstGeom prst="roundRect">
            <a:avLst>
              <a:gd name="adj" fmla="val 18506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eeaef6">
                <a:alpha val="100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7566034" y="6072684"/>
            <a:ext cx="2100111" cy="206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УМНЫЙ ШКОЛЬНИК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95809"/>
            <a:ext cx="572458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Что такое Интернет?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661475" y="1469926"/>
            <a:ext cx="3053877" cy="2902843"/>
          </a:xfrm>
          <a:prstGeom prst="roundRect">
            <a:avLst>
              <a:gd name="adj" fmla="val 2735"/>
            </a:avLst>
          </a:prstGeom>
          <a:solidFill>
            <a:srgbClr val="282D5E"/>
          </a:solidFill>
          <a:ln/>
        </p:spPr>
      </p:sp>
      <p:sp>
        <p:nvSpPr>
          <p:cNvPr id="5" name="Text 2"/>
          <p:cNvSpPr/>
          <p:nvPr/>
        </p:nvSpPr>
        <p:spPr>
          <a:xfrm>
            <a:off x="850482" y="1658938"/>
            <a:ext cx="2675863" cy="596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Цифровая планета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50482" y="2369245"/>
            <a:ext cx="267586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Огромный всемирный город, где соединились миллионы компьютеров, планшетов и телефонов. Мультфильмы, игры, книги — всё здесь!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3904359" y="1469926"/>
            <a:ext cx="3053976" cy="2902843"/>
          </a:xfrm>
          <a:prstGeom prst="roundRect">
            <a:avLst>
              <a:gd name="adj" fmla="val 2735"/>
            </a:avLst>
          </a:prstGeom>
          <a:solidFill>
            <a:srgbClr val="282D5E"/>
          </a:solidFill>
          <a:ln/>
        </p:spPr>
      </p:sp>
      <p:sp>
        <p:nvSpPr>
          <p:cNvPr id="8" name="Text 5"/>
          <p:cNvSpPr/>
          <p:nvPr/>
        </p:nvSpPr>
        <p:spPr>
          <a:xfrm>
            <a:off x="4093366" y="1658938"/>
            <a:ext cx="236263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💬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Средство связи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4093366" y="2073970"/>
            <a:ext cx="2675962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Интернет помогает мгновенно общаться с бабушками, друзьями и родственниками, даже если они живут на другом конце Земли.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61475" y="4561780"/>
            <a:ext cx="6296860" cy="1700312"/>
          </a:xfrm>
          <a:prstGeom prst="roundRect">
            <a:avLst>
              <a:gd name="adj" fmla="val 4669"/>
            </a:avLst>
          </a:prstGeom>
          <a:solidFill>
            <a:srgbClr val="282D5E"/>
          </a:solidFill>
          <a:ln/>
        </p:spPr>
      </p:sp>
      <p:sp>
        <p:nvSpPr>
          <p:cNvPr id="11" name="Text 8"/>
          <p:cNvSpPr/>
          <p:nvPr/>
        </p:nvSpPr>
        <p:spPr>
          <a:xfrm>
            <a:off x="850482" y="4750792"/>
            <a:ext cx="241204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Важное правило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50482" y="5165824"/>
            <a:ext cx="591884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 в любом большом городе, здесь есть безопасные места и «тёмные переулки». Важно знать, куда заходить, а куда — нет!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419622"/>
            <a:ext cx="6795917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Наш главный помощник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388295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Почему мы так любим проводить время в сети?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903339"/>
            <a:ext cx="378014" cy="3780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75" y="3517602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Быстрые знания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661475" y="3926284"/>
            <a:ext cx="3465426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Узнай, почему вымерли динозавры, как устроен космос или как испечь вкусный пирог — всего за несколько минут!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3135" y="2903339"/>
            <a:ext cx="378014" cy="37802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363135" y="3517602"/>
            <a:ext cx="2384465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Общение и дружба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4363135" y="3926284"/>
            <a:ext cx="3465426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Созвонись по видеосвязи с одноклассниками, чтобы вместе обсудить проект или сложную задачу по математике.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64794" y="2903339"/>
            <a:ext cx="378014" cy="37802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064794" y="3517602"/>
            <a:ext cx="244399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Творчество и хобби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8064794" y="3926284"/>
            <a:ext cx="3465426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Уроки рисования, программирование игр, сборка невероятных конструкторов — интернет открывает мир творчества!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841871"/>
            <a:ext cx="6895332" cy="50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Невидимые опасности в сети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661475" y="1557139"/>
            <a:ext cx="6906444" cy="24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Почему в цифровом мире нужно быть осторожным?</a:t>
            </a:r>
            <a:endParaRPr lang="en-US" sz="12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954510"/>
            <a:ext cx="6296860" cy="142180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18842" y="2135684"/>
            <a:ext cx="2026691" cy="253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🎭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Маска на лице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918842" y="2472432"/>
            <a:ext cx="5858324" cy="7227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интернете мы не видим человека вживую. Тот, кто пишет под аватаркой доброго котика, в реальности может оказаться злым человеком.</a:t>
            </a:r>
            <a:endParaRPr lang="en-US" sz="12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3515320"/>
            <a:ext cx="6296860" cy="118090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18842" y="3696494"/>
            <a:ext cx="2538250" cy="253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🦠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Обманчивые ссылки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918842" y="4033242"/>
            <a:ext cx="5858324" cy="481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Вирусы прячутся под кнопкой «Скачать игру бесплатно» и могут сломать телефон или планшет.</a:t>
            </a:r>
            <a:endParaRPr lang="en-US" sz="12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835227"/>
            <a:ext cx="6296860" cy="118090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18842" y="5016401"/>
            <a:ext cx="2403117" cy="253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🕵️</a:t>
            </a:r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Стань спецагентом!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918842" y="5353149"/>
            <a:ext cx="5858324" cy="481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Каждому школьнику нужно стать настоящим «цифровым спецагентом» и соблюдать правила безопасности.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689199"/>
            <a:ext cx="6235544" cy="3479502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85421" y="680938"/>
            <a:ext cx="963192" cy="283766"/>
          </a:xfrm>
          <a:prstGeom prst="roundRect">
            <a:avLst>
              <a:gd name="adj" fmla="val 18884"/>
            </a:avLst>
          </a:prstGeom>
          <a:solidFill>
            <a:srgbClr val="3E0845"/>
          </a:solidFill>
          <a:ln/>
        </p:spPr>
      </p:sp>
      <p:sp>
        <p:nvSpPr>
          <p:cNvPr id="4" name="Text 1"/>
          <p:cNvSpPr/>
          <p:nvPr/>
        </p:nvSpPr>
        <p:spPr>
          <a:xfrm>
            <a:off x="8081066" y="728762"/>
            <a:ext cx="1381487" cy="188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ПРАВИЛО 1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7985421" y="1018480"/>
            <a:ext cx="3551049" cy="996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Главные секреты</a:t>
            </a:r>
            <a:endParaRPr lang="en-US" sz="3100" dirty="0"/>
          </a:p>
        </p:txBody>
      </p:sp>
      <p:sp>
        <p:nvSpPr>
          <p:cNvPr id="6" name="Text 3"/>
          <p:cNvSpPr/>
          <p:nvPr/>
        </p:nvSpPr>
        <p:spPr>
          <a:xfrm>
            <a:off x="7985421" y="2149773"/>
            <a:ext cx="3551049" cy="705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Твои личные данные — это ключ от твоей квартиры. </a:t>
            </a:r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Никогда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не отправляй незнакомцам: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985421" y="2976265"/>
            <a:ext cx="3551049" cy="2022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Фамилию, имя и точный </a:t>
            </a:r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адрес</a:t>
            </a:r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проживания</a:t>
            </a:r>
            <a:endParaRPr lang="en-US" sz="1250" dirty="0"/>
          </a:p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Номер школы, класса или адрес секции</a:t>
            </a:r>
            <a:endParaRPr lang="en-US" sz="1250" dirty="0"/>
          </a:p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Номер телефона или фото документов родителей</a:t>
            </a:r>
            <a:endParaRPr lang="en-US" sz="1250" dirty="0"/>
          </a:p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Фотографии квартиры или когда родителей нет дома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7985421" y="5149850"/>
            <a:ext cx="3551049" cy="1027113"/>
          </a:xfrm>
          <a:prstGeom prst="roundRect">
            <a:avLst>
              <a:gd name="adj" fmla="val 6522"/>
            </a:avLst>
          </a:prstGeom>
          <a:solidFill>
            <a:srgbClr val="450707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4862" y="5380930"/>
            <a:ext cx="199325" cy="15944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503628" y="5310684"/>
            <a:ext cx="2873402" cy="705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Личные данные — твоя тайна. Береги их как самый ценный секрет!</a:t>
            </a:r>
            <a:endParaRPr lang="en-US" sz="12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475" y="727472"/>
            <a:ext cx="938685" cy="264815"/>
          </a:xfrm>
          <a:prstGeom prst="roundRect">
            <a:avLst>
              <a:gd name="adj" fmla="val 19186"/>
            </a:avLst>
          </a:prstGeom>
          <a:solidFill>
            <a:srgbClr val="3E0845"/>
          </a:solidFill>
          <a:ln/>
        </p:spPr>
      </p:sp>
      <p:sp>
        <p:nvSpPr>
          <p:cNvPr id="3" name="Text 1"/>
          <p:cNvSpPr/>
          <p:nvPr/>
        </p:nvSpPr>
        <p:spPr>
          <a:xfrm>
            <a:off x="752159" y="772815"/>
            <a:ext cx="1366903" cy="174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ПРАВИЛО 2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475" y="1040606"/>
            <a:ext cx="3564245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Пароль — твой замок</a:t>
            </a:r>
            <a:endParaRPr lang="en-US" sz="2950" dirty="0"/>
          </a:p>
        </p:txBody>
      </p:sp>
      <p:sp>
        <p:nvSpPr>
          <p:cNvPr id="5" name="Text 3"/>
          <p:cNvSpPr/>
          <p:nvPr/>
        </p:nvSpPr>
        <p:spPr>
          <a:xfrm>
            <a:off x="661475" y="2106513"/>
            <a:ext cx="3564245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Как защитить свои аккаунты в играх и на сайтах: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661475" y="2677914"/>
            <a:ext cx="340213" cy="340221"/>
          </a:xfrm>
          <a:prstGeom prst="roundRect">
            <a:avLst>
              <a:gd name="adj" fmla="val 18668"/>
            </a:avLst>
          </a:prstGeom>
          <a:solidFill>
            <a:srgbClr val="282D5E"/>
          </a:solidFill>
          <a:ln/>
        </p:spPr>
      </p:sp>
      <p:sp>
        <p:nvSpPr>
          <p:cNvPr id="7" name="Text 5"/>
          <p:cNvSpPr/>
          <p:nvPr/>
        </p:nvSpPr>
        <p:spPr>
          <a:xfrm>
            <a:off x="718127" y="2706241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1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122632" y="2729805"/>
            <a:ext cx="189016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Надёжный шифр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122632" y="3086993"/>
            <a:ext cx="3103088" cy="653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Хороший пароль — это </a:t>
            </a:r>
            <a:pPr algn="l"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смесь букв и цифр</a:t>
            </a:r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«123456» или твоё имя — плохие пароли!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61475" y="3981946"/>
            <a:ext cx="340213" cy="340221"/>
          </a:xfrm>
          <a:prstGeom prst="roundRect">
            <a:avLst>
              <a:gd name="adj" fmla="val 18668"/>
            </a:avLst>
          </a:prstGeom>
          <a:solidFill>
            <a:srgbClr val="282D5E"/>
          </a:solidFill>
          <a:ln/>
        </p:spPr>
      </p:sp>
      <p:sp>
        <p:nvSpPr>
          <p:cNvPr id="11" name="Text 9"/>
          <p:cNvSpPr/>
          <p:nvPr/>
        </p:nvSpPr>
        <p:spPr>
          <a:xfrm>
            <a:off x="718127" y="4010273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2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1122632" y="4033838"/>
            <a:ext cx="1890169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Тайна для всех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122632" y="4391025"/>
            <a:ext cx="3103088" cy="653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Пароль нельзя говорить даже лучшему другу — он может случайно проболтаться.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61475" y="5285978"/>
            <a:ext cx="340213" cy="340221"/>
          </a:xfrm>
          <a:prstGeom prst="roundRect">
            <a:avLst>
              <a:gd name="adj" fmla="val 18668"/>
            </a:avLst>
          </a:prstGeom>
          <a:solidFill>
            <a:srgbClr val="282D5E"/>
          </a:solidFill>
          <a:ln/>
        </p:spPr>
      </p:sp>
      <p:sp>
        <p:nvSpPr>
          <p:cNvPr id="15" name="Text 13"/>
          <p:cNvSpPr/>
          <p:nvPr/>
        </p:nvSpPr>
        <p:spPr>
          <a:xfrm>
            <a:off x="718127" y="5314305"/>
            <a:ext cx="226808" cy="28346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7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3</a:t>
            </a:r>
            <a:endParaRPr lang="en-US" sz="1750" dirty="0"/>
          </a:p>
        </p:txBody>
      </p:sp>
      <p:sp>
        <p:nvSpPr>
          <p:cNvPr id="16" name="Text 14"/>
          <p:cNvSpPr/>
          <p:nvPr/>
        </p:nvSpPr>
        <p:spPr>
          <a:xfrm>
            <a:off x="1122632" y="5337870"/>
            <a:ext cx="2329003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Исключение: родители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1122632" y="5695057"/>
            <a:ext cx="3103088" cy="4353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Единственные, кому </a:t>
            </a:r>
            <a:pPr algn="l"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можно и нужно</a:t>
            </a:r>
            <a:pPr algn="l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сказать пароль — это мама и папа.</a:t>
            </a:r>
            <a:endParaRPr lang="en-US" sz="1150" dirty="0"/>
          </a:p>
        </p:txBody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00956" y="1880890"/>
            <a:ext cx="5548372" cy="30960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270000"/>
            <a:ext cx="843685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Правило 3: Онлайн-знакомства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238673"/>
            <a:ext cx="1147833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Виртуальный друг может оказаться совсем не тем, за кого себя выдаёт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525350" y="2753717"/>
            <a:ext cx="5476043" cy="2834283"/>
          </a:xfrm>
          <a:prstGeom prst="roundRect">
            <a:avLst>
              <a:gd name="adj" fmla="val 4802"/>
            </a:avLst>
          </a:prstGeom>
          <a:solidFill>
            <a:srgbClr val="EEAEF6"/>
          </a:solidFill>
          <a:ln/>
        </p:spPr>
      </p:sp>
      <p:sp>
        <p:nvSpPr>
          <p:cNvPr id="5" name="Text 3"/>
          <p:cNvSpPr/>
          <p:nvPr/>
        </p:nvSpPr>
        <p:spPr>
          <a:xfrm>
            <a:off x="714357" y="2942729"/>
            <a:ext cx="2972222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🎮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Иллюзия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14357" y="3433366"/>
            <a:ext cx="5098029" cy="13797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онлайн-игре тебе пишет пользователь «Миша_9лет» и предлагает дружить, делиться секретами и встретиться на детской площадке.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Кажется, что это такой же ребёнок, как ты!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332776" y="2942729"/>
            <a:ext cx="2972222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😨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Реальность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332776" y="3433366"/>
            <a:ext cx="5203794" cy="19845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 этим ником может скрываться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взрослый незнакомец</a:t>
            </a:r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который специально обманывает детей.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Главный закон: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Никогда не соглашайся на личные встречи без ведома родителей! Если интернет-друг зовёт гулять — сразу расскажи маме.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233360" y="572988"/>
            <a:ext cx="1187023" cy="355203"/>
          </a:xfrm>
          <a:prstGeom prst="roundRect">
            <a:avLst>
              <a:gd name="adj" fmla="val 17880"/>
            </a:avLst>
          </a:prstGeom>
          <a:solidFill>
            <a:srgbClr val="3E0845"/>
          </a:solidFill>
          <a:ln/>
        </p:spPr>
      </p:sp>
      <p:sp>
        <p:nvSpPr>
          <p:cNvPr id="4" name="Text 1"/>
          <p:cNvSpPr/>
          <p:nvPr/>
        </p:nvSpPr>
        <p:spPr>
          <a:xfrm>
            <a:off x="5346765" y="629642"/>
            <a:ext cx="1569800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ПРАВИЛО 4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233360" y="1003796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Коварные клики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5233360" y="1877913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нажимай на всё подряд, даже если очень любопытно!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233360" y="2392958"/>
            <a:ext cx="3053877" cy="2305149"/>
          </a:xfrm>
          <a:prstGeom prst="roundRect">
            <a:avLst>
              <a:gd name="adj" fmla="val 3444"/>
            </a:avLst>
          </a:prstGeom>
          <a:solidFill>
            <a:srgbClr val="282D5E"/>
          </a:solidFill>
          <a:ln/>
        </p:spPr>
      </p:sp>
      <p:sp>
        <p:nvSpPr>
          <p:cNvPr id="8" name="Text 5"/>
          <p:cNvSpPr/>
          <p:nvPr/>
        </p:nvSpPr>
        <p:spPr>
          <a:xfrm>
            <a:off x="5422367" y="2581970"/>
            <a:ext cx="236263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✨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Яркие ловушки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5422367" y="2997002"/>
            <a:ext cx="2675863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«Вы выиграли миллион!», «Твой телефон заражён, нажми сюда!», «Скачать секретный уровень игры» — это всё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обман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8476244" y="2392958"/>
            <a:ext cx="3053976" cy="2305149"/>
          </a:xfrm>
          <a:prstGeom prst="roundRect">
            <a:avLst>
              <a:gd name="adj" fmla="val 3444"/>
            </a:avLst>
          </a:prstGeom>
          <a:solidFill>
            <a:srgbClr val="282D5E"/>
          </a:solidFill>
          <a:ln/>
        </p:spPr>
      </p:sp>
      <p:sp>
        <p:nvSpPr>
          <p:cNvPr id="11" name="Text 8"/>
          <p:cNvSpPr/>
          <p:nvPr/>
        </p:nvSpPr>
        <p:spPr>
          <a:xfrm>
            <a:off x="8665251" y="2581970"/>
            <a:ext cx="236263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🦠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Что внутри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665251" y="2997002"/>
            <a:ext cx="2675962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Нажав такую кнопку, ты можешь скачать вирус, который удалит все фото или украдёт деньги со счёта родителей.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5233360" y="4887119"/>
            <a:ext cx="6296860" cy="1397893"/>
          </a:xfrm>
          <a:prstGeom prst="roundRect">
            <a:avLst>
              <a:gd name="adj" fmla="val 5679"/>
            </a:avLst>
          </a:prstGeom>
          <a:solidFill>
            <a:srgbClr val="282D5E"/>
          </a:solidFill>
          <a:ln/>
        </p:spPr>
      </p:sp>
      <p:sp>
        <p:nvSpPr>
          <p:cNvPr id="14" name="Text 11"/>
          <p:cNvSpPr/>
          <p:nvPr/>
        </p:nvSpPr>
        <p:spPr>
          <a:xfrm>
            <a:off x="5422367" y="5076130"/>
            <a:ext cx="2362637" cy="301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 Как поступить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5422367" y="5491162"/>
            <a:ext cx="591884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Видишь странное всплывающее окошко —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просто закрой его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Ничего не скачивай без разрешения взрослых!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786136"/>
            <a:ext cx="5888287" cy="3285728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987207" y="675283"/>
            <a:ext cx="996925" cy="286345"/>
          </a:xfrm>
          <a:prstGeom prst="roundRect">
            <a:avLst>
              <a:gd name="adj" fmla="val 18853"/>
            </a:avLst>
          </a:prstGeom>
          <a:solidFill>
            <a:srgbClr val="3E0845"/>
          </a:solidFill>
          <a:ln/>
        </p:spPr>
      </p:sp>
      <p:sp>
        <p:nvSpPr>
          <p:cNvPr id="4" name="Text 1"/>
          <p:cNvSpPr/>
          <p:nvPr/>
        </p:nvSpPr>
        <p:spPr>
          <a:xfrm>
            <a:off x="8083546" y="723404"/>
            <a:ext cx="1413832" cy="190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0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ПРАВИЛО 5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7987207" y="1016198"/>
            <a:ext cx="3549264" cy="1004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Вежливость в сети</a:t>
            </a:r>
            <a:endParaRPr lang="en-US" sz="3150" dirty="0"/>
          </a:p>
        </p:txBody>
      </p:sp>
      <p:sp>
        <p:nvSpPr>
          <p:cNvPr id="6" name="Text 3"/>
          <p:cNvSpPr/>
          <p:nvPr/>
        </p:nvSpPr>
        <p:spPr>
          <a:xfrm>
            <a:off x="7987207" y="2156817"/>
            <a:ext cx="3549264" cy="475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Правила хорошего тона работают и за экраном!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987207" y="2755106"/>
            <a:ext cx="3549264" cy="2235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Слово ранит:</a:t>
            </a:r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Злые комментарии и обзывательства в чате — это так же плохо, как и в школьном коридоре.</a:t>
            </a:r>
            <a:endParaRPr lang="en-US" sz="1250" dirty="0"/>
          </a:p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Если обижают тебя:</a:t>
            </a:r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Не пытайся отвечать тем же — это только ухудшит ситуацию.</a:t>
            </a:r>
            <a:endParaRPr lang="en-US" sz="1250" dirty="0"/>
          </a:p>
          <a:p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Лучшее решение:</a:t>
            </a:r>
            <a:pPr algn="l" marL="254000" indent="-254000">
              <a:lnSpc>
                <a:spcPct val="123000"/>
              </a:lnSpc>
              <a:buSzPct val="100000"/>
              <a:buChar char="•"/>
            </a:pPr>
            <a:r>
              <a:rPr lang="en-US" sz="12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Заблокируй обидчика и покажи переписку родителям.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7987207" y="5143698"/>
            <a:ext cx="3549264" cy="1039019"/>
          </a:xfrm>
          <a:prstGeom prst="roundRect">
            <a:avLst>
              <a:gd name="adj" fmla="val 6495"/>
            </a:avLst>
          </a:prstGeom>
          <a:solidFill>
            <a:srgbClr val="670D73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838" y="5375275"/>
            <a:ext cx="200814" cy="16063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509283" y="5306616"/>
            <a:ext cx="2866556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 интернете те же правила, что и в жизни — будь добрым и уважай других!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2026-06-30T17:55:59Z</dcterms:created>
  <dcterms:modified xsi:type="dcterms:W3CDTF">2026-06-30T17:55:59Z</dcterms:modified>
</cp:coreProperties>
</file>