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1695" cy="6858000"/>
  <p:notesSz cx="6858000" cy="12191695"/>
  <p:embeddedFontLst>
    <p:embeddedFont>
      <p:font typeface="Marcellus"/>
      <p:regular r:id="rId201314"/>
    </p:embeddedFont>
    <p:embeddedFont>
      <p:font typeface="Montserrat Thin"/>
      <p:regular r:id="rId201315"/>
    </p:embeddedFont>
    <p:embeddedFont>
      <p:font typeface="Montserrat"/>
      <p:regular r:id="rId201316"/>
    </p:embeddedFont>
    <p:embeddedFont>
      <p:font typeface="Montserrat SemiBold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  <p:embeddedFont>
      <p:font typeface="Montserrat Light"/>
      <p:regular r:id="rId201320"/>
    </p:embeddedFont>
    <p:embeddedFont>
      <p:font typeface="Montserrat ExtraLight"/>
      <p:regular r:id="rId201321"/>
    </p:embeddedFont>
    <p:embeddedFont>
      <p:font typeface="Montserrat Medium"/>
      <p:regular r:id="rId201322"/>
    </p:embeddedFont>
    <p:embeddedFont>
      <p:font typeface="Montserrat ExtraBold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svg"/><Relationship Id="rId4" Type="http://schemas.openxmlformats.org/officeDocument/2006/relationships/image" Target="../media/image-4-2.png"/><Relationship Id="rId5" Type="http://schemas.openxmlformats.org/officeDocument/2006/relationships/image" Target="../media/image-4-3.svg"/><Relationship Id="rId6" Type="http://schemas.openxmlformats.org/officeDocument/2006/relationships/image" Target="../media/image-13-2.png"/><Relationship Id="rId7" Type="http://schemas.openxmlformats.org/officeDocument/2006/relationships/image" Target="../media/image-13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image" Target="../media/image-14-2.png"/><Relationship Id="rId3" Type="http://schemas.openxmlformats.org/officeDocument/2006/relationships/image" Target="../media/image-14-3.svg"/><Relationship Id="rId4" Type="http://schemas.openxmlformats.org/officeDocument/2006/relationships/image" Target="../media/image-14-2.png"/><Relationship Id="rId5" Type="http://schemas.openxmlformats.org/officeDocument/2006/relationships/image" Target="../media/image-14-3.svg"/><Relationship Id="rId6" Type="http://schemas.openxmlformats.org/officeDocument/2006/relationships/image" Target="../media/image-14-2.png"/><Relationship Id="rId7" Type="http://schemas.openxmlformats.org/officeDocument/2006/relationships/image" Target="../media/image-14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svg"/><Relationship Id="rId4" Type="http://schemas.openxmlformats.org/officeDocument/2006/relationships/image" Target="../media/image-16-4.png"/><Relationship Id="rId5" Type="http://schemas.openxmlformats.org/officeDocument/2006/relationships/image" Target="../media/image-16-5.svg"/><Relationship Id="rId6" Type="http://schemas.openxmlformats.org/officeDocument/2006/relationships/image" Target="../media/image-16-6.png"/><Relationship Id="rId7" Type="http://schemas.openxmlformats.org/officeDocument/2006/relationships/image" Target="../media/image-16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svg"/><Relationship Id="rId4" Type="http://schemas.openxmlformats.org/officeDocument/2006/relationships/image" Target="../media/image-17-2.png"/><Relationship Id="rId5" Type="http://schemas.openxmlformats.org/officeDocument/2006/relationships/image" Target="../media/image-17-3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svg"/><Relationship Id="rId4" Type="http://schemas.openxmlformats.org/officeDocument/2006/relationships/image" Target="../media/image-19-4.png"/><Relationship Id="rId5" Type="http://schemas.openxmlformats.org/officeDocument/2006/relationships/image" Target="../media/image-19-5.svg"/><Relationship Id="rId6" Type="http://schemas.openxmlformats.org/officeDocument/2006/relationships/image" Target="../media/image-19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svg"/><Relationship Id="rId4" Type="http://schemas.openxmlformats.org/officeDocument/2006/relationships/image" Target="../media/image-20-2.png"/><Relationship Id="rId5" Type="http://schemas.openxmlformats.org/officeDocument/2006/relationships/image" Target="../media/image-20-3.svg"/><Relationship Id="rId6" Type="http://schemas.openxmlformats.org/officeDocument/2006/relationships/image" Target="../media/image-20-6.png"/><Relationship Id="rId7" Type="http://schemas.openxmlformats.org/officeDocument/2006/relationships/image" Target="../media/image-20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1.png"/><Relationship Id="rId4" Type="http://schemas.openxmlformats.org/officeDocument/2006/relationships/image" Target="../media/image-3-2.svg"/><Relationship Id="rId5" Type="http://schemas.openxmlformats.org/officeDocument/2006/relationships/image" Target="../media/image-3-1.png"/><Relationship Id="rId6" Type="http://schemas.openxmlformats.org/officeDocument/2006/relationships/image" Target="../media/image-3-2.svg"/><Relationship Id="rId7" Type="http://schemas.openxmlformats.org/officeDocument/2006/relationships/image" Target="../media/image-3-1.png"/><Relationship Id="rId8" Type="http://schemas.openxmlformats.org/officeDocument/2006/relationships/image" Target="../media/image-3-2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4.png"/><Relationship Id="rId5" Type="http://schemas.openxmlformats.org/officeDocument/2006/relationships/image" Target="../media/image-4-5.svg"/><Relationship Id="rId6" Type="http://schemas.openxmlformats.org/officeDocument/2006/relationships/image" Target="../media/image-4-6.png"/><Relationship Id="rId7" Type="http://schemas.openxmlformats.org/officeDocument/2006/relationships/image" Target="../media/image-4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2.png"/><Relationship Id="rId5" Type="http://schemas.openxmlformats.org/officeDocument/2006/relationships/image" Target="../media/image-6-3.svg"/><Relationship Id="rId6" Type="http://schemas.openxmlformats.org/officeDocument/2006/relationships/image" Target="../media/image-6-2.png"/><Relationship Id="rId7" Type="http://schemas.openxmlformats.org/officeDocument/2006/relationships/image" Target="../media/image-6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2.png"/><Relationship Id="rId5" Type="http://schemas.openxmlformats.org/officeDocument/2006/relationships/image" Target="../media/image-6-3.svg"/><Relationship Id="rId6" Type="http://schemas.openxmlformats.org/officeDocument/2006/relationships/image" Target="../media/image-6-2.png"/><Relationship Id="rId7" Type="http://schemas.openxmlformats.org/officeDocument/2006/relationships/image" Target="../media/image-6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508151"/>
            <a:ext cx="6296860" cy="1412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Системы линейных уравнений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379403" y="3996630"/>
            <a:ext cx="6860904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Математика 7 класс — Алгебраический анализ</a:t>
            </a:r>
            <a:endParaRPr lang="en-US" sz="2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11709"/>
            <a:ext cx="8102695" cy="45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Метод сложения (Решение)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661475" y="1302742"/>
            <a:ext cx="298512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и ответ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661475" y="1652091"/>
            <a:ext cx="1147833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Складываем уравнения и находим решение: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661475" y="1963341"/>
            <a:ext cx="276417" cy="276423"/>
          </a:xfrm>
          <a:prstGeom prst="roundRect">
            <a:avLst>
              <a:gd name="adj" fmla="val 18668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93720" y="1963837"/>
            <a:ext cx="211926" cy="2754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1017661" y="2001639"/>
            <a:ext cx="2527534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1: Складываем почленно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1017661" y="2311003"/>
            <a:ext cx="4928370" cy="5386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89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(3x + y) + (2x − y) = 10 + 5</a:t>
            </a:r>
            <a:endParaRPr lang="en-US" sz="950" dirty="0"/>
          </a:p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3x + 2x = 15 (переменная 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</a:t>
            </a:r>
            <a:pPr algn="l" indent="0" marL="0">
              <a:lnSpc>
                <a:spcPct val="89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взаимно уничтожилась!)</a:t>
            </a:r>
            <a:endParaRPr lang="en-US" sz="950" dirty="0"/>
          </a:p>
          <a:p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5x = 15 → x = 3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661475" y="3009305"/>
            <a:ext cx="276417" cy="276423"/>
          </a:xfrm>
          <a:prstGeom prst="roundRect">
            <a:avLst>
              <a:gd name="adj" fmla="val 18668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93720" y="3009801"/>
            <a:ext cx="211926" cy="2754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1017661" y="3047603"/>
            <a:ext cx="1766050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2: Находим </a:t>
            </a:r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1017661" y="3369667"/>
            <a:ext cx="4928370" cy="5386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Подставим 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 = 3</a:t>
            </a:r>
            <a:pPr algn="l" indent="0" marL="0">
              <a:lnSpc>
                <a:spcPct val="89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 первое уравнение:</a:t>
            </a:r>
            <a:endParaRPr lang="en-US" sz="950" dirty="0"/>
          </a:p>
          <a:p>
            <a:pPr algn="l" indent="0" marL="0">
              <a:lnSpc>
                <a:spcPct val="89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× 3 + y = 10</a:t>
            </a:r>
            <a:endParaRPr lang="en-US" sz="950" dirty="0"/>
          </a:p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 + y = 10 → </a:t>
            </a:r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y = 1</a:t>
            </a:r>
            <a:endParaRPr lang="en-US" sz="950" dirty="0"/>
          </a:p>
        </p:txBody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52014" y="1963341"/>
            <a:ext cx="3434867" cy="3434953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6252014" y="5488087"/>
            <a:ext cx="5284556" cy="468313"/>
          </a:xfrm>
          <a:prstGeom prst="roundRect">
            <a:avLst>
              <a:gd name="adj" fmla="val 11019"/>
            </a:avLst>
          </a:prstGeom>
          <a:solidFill>
            <a:srgbClr val="B6FCB8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844" y="5641975"/>
            <a:ext cx="153488" cy="122833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651161" y="5590580"/>
            <a:ext cx="4762579" cy="2633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 (3; 1)</a:t>
            </a:r>
            <a:endParaRPr lang="en-US" sz="950" dirty="0"/>
          </a:p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Проверка: 3 × 3 + 1 = 10 (верно), 2 × 3 − 1 = 5 (верно).</a:t>
            </a:r>
            <a:endParaRPr lang="en-US" sz="950" dirty="0"/>
          </a:p>
        </p:txBody>
      </p:sp>
      <p:sp>
        <p:nvSpPr>
          <p:cNvPr id="17" name="Text 13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8" name="Text 14"/>
          <p:cNvSpPr/>
          <p:nvPr/>
        </p:nvSpPr>
        <p:spPr>
          <a:xfrm>
            <a:off x="11155778" y="6457255"/>
            <a:ext cx="903662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61988"/>
            <a:ext cx="6296860" cy="13245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0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Практикум: Попробуй сам!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5233360" y="2052935"/>
            <a:ext cx="5181173" cy="3310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Задание «Реши систему сложением»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5233360" y="2633166"/>
            <a:ext cx="6906444" cy="2231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Попробуй решить систему самостоятельно: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5233360" y="3043138"/>
            <a:ext cx="6296860" cy="1704578"/>
          </a:xfrm>
          <a:prstGeom prst="roundRect">
            <a:avLst>
              <a:gd name="adj" fmla="val 4366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29610" y="3239393"/>
            <a:ext cx="2547278" cy="3310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Твоё задание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5429610" y="3670102"/>
            <a:ext cx="5904360" cy="881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spcAft>
                <a:spcPts val="750"/>
              </a:spcAft>
              <a:buNone/>
            </a:pPr>
            <a:r>
              <a:rPr lang="en-US" sz="13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Найди решение системы уравнений методом сложения:</a:t>
            </a:r>
            <a:endParaRPr lang="en-US" sz="1350" dirty="0"/>
          </a:p>
          <a:p>
            <a:pPr algn="l" indent="0" marL="0">
              <a:lnSpc>
                <a:spcPct val="105000"/>
              </a:lnSpc>
              <a:spcAft>
                <a:spcPts val="750"/>
              </a:spcAft>
              <a:buNone/>
            </a:pPr>
            <a:r>
              <a:rPr lang="en-US" sz="13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{ x + y = 6</a:t>
            </a:r>
            <a:endParaRPr lang="en-US" sz="135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{ x − y = 2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5233360" y="4913809"/>
            <a:ext cx="6296860" cy="1282204"/>
          </a:xfrm>
          <a:prstGeom prst="roundRect">
            <a:avLst>
              <a:gd name="adj" fmla="val 5805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429610" y="5110063"/>
            <a:ext cx="2547278" cy="3310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Подсказка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5429610" y="5540772"/>
            <a:ext cx="5904360" cy="4589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Сложи уравнения почленно. Переменная </a:t>
            </a:r>
            <a:pPr algn="l"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</a:t>
            </a:r>
            <a:pPr algn="l"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исчезнет, и ты сможешь легко найти </a:t>
            </a:r>
            <a:pPr algn="l"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</a:t>
            </a:r>
            <a:pPr algn="l"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а затем и </a:t>
            </a:r>
            <a:pPr algn="l"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</a:t>
            </a:r>
            <a:pPr algn="l"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11195564" y="6457255"/>
            <a:ext cx="863876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11709"/>
            <a:ext cx="7330296" cy="45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Решение практикума: Проверим ответ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661475" y="1302742"/>
            <a:ext cx="4543212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самостоятельной работы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661475" y="1652091"/>
            <a:ext cx="1147833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Проверим твои вычисления: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61475" y="1963341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661475" y="2165449"/>
            <a:ext cx="5284556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475" y="2252266"/>
            <a:ext cx="176605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Условие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661475" y="2561630"/>
            <a:ext cx="5284556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{ x + y = 6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{ x − y = 2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61475" y="2865140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61475" y="3067248"/>
            <a:ext cx="5284556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61475" y="3154065"/>
            <a:ext cx="2527534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1: Складываем почленно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61475" y="3463429"/>
            <a:ext cx="5284556" cy="335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89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(x + y) + (x − y) = 6 + 2</a:t>
            </a:r>
            <a:endParaRPr lang="en-US" sz="950" dirty="0"/>
          </a:p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2x = 8 → </a:t>
            </a:r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x = 4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61475" y="3970437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61475" y="4172545"/>
            <a:ext cx="5284556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3"/>
          <p:cNvSpPr/>
          <p:nvPr/>
        </p:nvSpPr>
        <p:spPr>
          <a:xfrm>
            <a:off x="661475" y="4259362"/>
            <a:ext cx="1766050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2: Находим </a:t>
            </a:r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61475" y="4581426"/>
            <a:ext cx="5284556" cy="3351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Подставим 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 = 4</a:t>
            </a:r>
            <a:pPr algn="l" indent="0" marL="0">
              <a:lnSpc>
                <a:spcPct val="89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 первое уравнение:</a:t>
            </a:r>
            <a:endParaRPr lang="en-US" sz="950" dirty="0"/>
          </a:p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 + y = 6 → </a:t>
            </a:r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y = 2</a:t>
            </a:r>
            <a:endParaRPr lang="en-US" sz="950" dirty="0"/>
          </a:p>
        </p:txBody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52014" y="1963341"/>
            <a:ext cx="3434867" cy="3434953"/>
          </a:xfrm>
          <a:prstGeom prst="rect">
            <a:avLst/>
          </a:prstGeom>
        </p:spPr>
      </p:pic>
      <p:sp>
        <p:nvSpPr>
          <p:cNvPr id="18" name="Shape 15"/>
          <p:cNvSpPr/>
          <p:nvPr/>
        </p:nvSpPr>
        <p:spPr>
          <a:xfrm>
            <a:off x="6252014" y="5488087"/>
            <a:ext cx="5284556" cy="468313"/>
          </a:xfrm>
          <a:prstGeom prst="roundRect">
            <a:avLst>
              <a:gd name="adj" fmla="val 11019"/>
            </a:avLst>
          </a:prstGeom>
          <a:solidFill>
            <a:srgbClr val="B6FCB8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844" y="5641975"/>
            <a:ext cx="153488" cy="122833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6651161" y="5590580"/>
            <a:ext cx="4762579" cy="2633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Результат: (4; 2)</a:t>
            </a:r>
            <a:endParaRPr lang="en-US" sz="950" dirty="0"/>
          </a:p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Проверка: 4 + 2 = 6, 4 − 2 = 2. Всё решено абсолютно верно!</a:t>
            </a:r>
            <a:endParaRPr lang="en-US" sz="950" dirty="0"/>
          </a:p>
        </p:txBody>
      </p:sp>
      <p:sp>
        <p:nvSpPr>
          <p:cNvPr id="21" name="Text 1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168180" y="6457255"/>
            <a:ext cx="891260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88479"/>
            <a:ext cx="6296860" cy="11523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4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Графический метод решения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5233360" y="1891010"/>
            <a:ext cx="3905549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Геометрия на службе алгебры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5233360" y="2367756"/>
            <a:ext cx="6296860" cy="3637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Графический метод позволяет увидеть решение системы уравнений визуально на координатной плоскости.</a:t>
            </a:r>
            <a:endParaRPr lang="en-US" sz="12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2872879"/>
            <a:ext cx="6296860" cy="107354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82691" y="3046016"/>
            <a:ext cx="2216095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Принцип метода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5482691" y="3409553"/>
            <a:ext cx="5874397" cy="3637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Построить график каждого уравнения системы (для линейных уравнений это прямые линии).</a:t>
            </a:r>
            <a:endParaRPr lang="en-US" sz="12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4072136"/>
            <a:ext cx="6296860" cy="89802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82691" y="4245273"/>
            <a:ext cx="2216095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Решение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5482691" y="4608810"/>
            <a:ext cx="5874397" cy="188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Координаты точки пересечения этих двух прямых </a:t>
            </a:r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(x; y)</a:t>
            </a:r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2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5095875"/>
            <a:ext cx="6296860" cy="107354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482691" y="5269012"/>
            <a:ext cx="2216095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Минус метода</a:t>
            </a:r>
            <a:endParaRPr lang="en-US" sz="1700" dirty="0"/>
          </a:p>
        </p:txBody>
      </p:sp>
      <p:sp>
        <p:nvSpPr>
          <p:cNvPr id="14" name="Text 8"/>
          <p:cNvSpPr/>
          <p:nvPr/>
        </p:nvSpPr>
        <p:spPr>
          <a:xfrm>
            <a:off x="5482691" y="5632549"/>
            <a:ext cx="5874397" cy="3637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Не всегда можно определить координаты точки пересечения абсолютно точно на глаз (если координаты дробные).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11168676" y="6457255"/>
            <a:ext cx="89076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48494"/>
            <a:ext cx="5411950" cy="3586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Графический метод</a:t>
            </a:r>
            <a:endParaRPr lang="en-US" sz="2150" dirty="0"/>
          </a:p>
        </p:txBody>
      </p:sp>
      <p:sp>
        <p:nvSpPr>
          <p:cNvPr id="3" name="Text 1"/>
          <p:cNvSpPr/>
          <p:nvPr/>
        </p:nvSpPr>
        <p:spPr>
          <a:xfrm>
            <a:off x="661475" y="1026616"/>
            <a:ext cx="1996926" cy="179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Постановка вопроса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61475" y="1279029"/>
            <a:ext cx="11478330" cy="93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2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 найдем решение системы графическим способом: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92321" y="1427758"/>
            <a:ext cx="5455605" cy="4781649"/>
          </a:xfrm>
          <a:prstGeom prst="roundRect">
            <a:avLst>
              <a:gd name="adj" fmla="val 1445"/>
            </a:avLst>
          </a:prstGeom>
          <a:solidFill>
            <a:srgbClr val="FF954F">
              <a:alpha val="95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88263" y="1482527"/>
            <a:ext cx="5263721" cy="677168"/>
          </a:xfrm>
          <a:prstGeom prst="roundRect">
            <a:avLst>
              <a:gd name="adj" fmla="val 5953"/>
            </a:avLst>
          </a:prstGeom>
          <a:solidFill>
            <a:srgbClr val="FF954F"/>
          </a:solidFill>
          <a:ln w="6350">
            <a:solidFill>
              <a:srgbClr val="FFE0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90555" y="1584821"/>
            <a:ext cx="1379701" cy="179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Система уравнений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90555" y="1812925"/>
            <a:ext cx="5059137" cy="24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82000"/>
              </a:lnSpc>
              <a:spcAft>
                <a:spcPts val="300"/>
              </a:spcAft>
              <a:buNone/>
            </a:pPr>
            <a:r>
              <a:rPr lang="en-US" sz="750" dirty="0">
                <a:solidFill>
                  <a:srgbClr val="000000"/>
                </a:solidFill>
                <a:highlight>
                  <a:srgbClr val="F2884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{ y = x + 1</a:t>
            </a:r>
            <a:endParaRPr lang="en-US" sz="750" dirty="0"/>
          </a:p>
          <a:p>
            <a:pPr algn="l" indent="0" marL="0">
              <a:lnSpc>
                <a:spcPct val="82000"/>
              </a:lnSpc>
              <a:buNone/>
            </a:pPr>
            <a:r>
              <a:rPr lang="en-US" sz="750" dirty="0">
                <a:solidFill>
                  <a:srgbClr val="000000"/>
                </a:solidFill>
                <a:highlight>
                  <a:srgbClr val="F2884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{ y = −x + 3</a:t>
            </a:r>
            <a:endParaRPr lang="en-US" sz="75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9273" y="1482527"/>
            <a:ext cx="3456199" cy="3456285"/>
          </a:xfrm>
          <a:prstGeom prst="rect">
            <a:avLst/>
          </a:prstGeom>
        </p:spPr>
      </p:pic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55189" y="4999534"/>
            <a:ext cx="143963" cy="14396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531109" y="4993580"/>
            <a:ext cx="1379701" cy="179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к классу</a:t>
            </a:r>
            <a:endParaRPr lang="en-US" sz="1050" dirty="0"/>
          </a:p>
        </p:txBody>
      </p:sp>
      <p:sp>
        <p:nvSpPr>
          <p:cNvPr id="12" name="Text 8"/>
          <p:cNvSpPr/>
          <p:nvPr/>
        </p:nvSpPr>
        <p:spPr>
          <a:xfrm>
            <a:off x="6531109" y="5221684"/>
            <a:ext cx="5005461" cy="93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2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Какими геометрическими фигурами являются графики этих уравнений?</a:t>
            </a:r>
            <a:endParaRPr lang="en-US" sz="7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55189" y="5419030"/>
            <a:ext cx="143963" cy="14396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531109" y="5413077"/>
            <a:ext cx="1379701" cy="179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к классу</a:t>
            </a:r>
            <a:endParaRPr lang="en-US" sz="1050" dirty="0"/>
          </a:p>
        </p:txBody>
      </p:sp>
      <p:sp>
        <p:nvSpPr>
          <p:cNvPr id="15" name="Text 10"/>
          <p:cNvSpPr/>
          <p:nvPr/>
        </p:nvSpPr>
        <p:spPr>
          <a:xfrm>
            <a:off x="6531109" y="5641181"/>
            <a:ext cx="5005461" cy="93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2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Сколько точек нам нужно найти для построения каждой прямой?</a:t>
            </a:r>
            <a:endParaRPr lang="en-US" sz="7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55189" y="5838527"/>
            <a:ext cx="143963" cy="14396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531109" y="5832574"/>
            <a:ext cx="1379701" cy="179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Далее</a:t>
            </a:r>
            <a:endParaRPr lang="en-US" sz="1050" dirty="0"/>
          </a:p>
        </p:txBody>
      </p:sp>
      <p:sp>
        <p:nvSpPr>
          <p:cNvPr id="18" name="Text 12"/>
          <p:cNvSpPr/>
          <p:nvPr/>
        </p:nvSpPr>
        <p:spPr>
          <a:xfrm>
            <a:off x="6531109" y="6060678"/>
            <a:ext cx="5005461" cy="93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2000"/>
              </a:lnSpc>
              <a:buNone/>
            </a:pPr>
            <a:r>
              <a:rPr lang="en-US" sz="7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Построим графики и найдем точку пересечения на следующем слайде!</a:t>
            </a:r>
            <a:endParaRPr lang="en-US" sz="750" dirty="0"/>
          </a:p>
        </p:txBody>
      </p:sp>
      <p:sp>
        <p:nvSpPr>
          <p:cNvPr id="19" name="Text 13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0" name="Text 14"/>
          <p:cNvSpPr/>
          <p:nvPr/>
        </p:nvSpPr>
        <p:spPr>
          <a:xfrm>
            <a:off x="11155877" y="6457255"/>
            <a:ext cx="903563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97607"/>
            <a:ext cx="9882635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Графический метод (Решение)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61475" y="1269901"/>
            <a:ext cx="4637567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Построение и координаты пересечения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661475" y="1694259"/>
            <a:ext cx="11478330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Вот как выглядит графическое решение: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661475" y="2094607"/>
            <a:ext cx="318881" cy="318889"/>
          </a:xfrm>
          <a:prstGeom prst="roundRect">
            <a:avLst>
              <a:gd name="adj" fmla="val 18672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98681" y="2095103"/>
            <a:ext cx="24446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086617" y="2138859"/>
            <a:ext cx="2233061" cy="277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1: Прямая </a:t>
            </a:r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 = x + 1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86617" y="2522736"/>
            <a:ext cx="4836297" cy="1675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Точки для построения: 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(0; 1)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(2; 3)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61475" y="2902942"/>
            <a:ext cx="318881" cy="318889"/>
          </a:xfrm>
          <a:prstGeom prst="roundRect">
            <a:avLst>
              <a:gd name="adj" fmla="val 18672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98681" y="2903438"/>
            <a:ext cx="24446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086617" y="2947194"/>
            <a:ext cx="2397958" cy="277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2: Прямая </a:t>
            </a:r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 = −x + 3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86617" y="3331071"/>
            <a:ext cx="4836297" cy="1675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Точки для построения: 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(0; 3)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(2; 1)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61475" y="3711277"/>
            <a:ext cx="318881" cy="318889"/>
          </a:xfrm>
          <a:prstGeom prst="roundRect">
            <a:avLst>
              <a:gd name="adj" fmla="val 18672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98681" y="3711773"/>
            <a:ext cx="24446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1086617" y="3755529"/>
            <a:ext cx="2622484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3: Точка пересечения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086617" y="4126706"/>
            <a:ext cx="4836297" cy="4181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5000"/>
              </a:lnSpc>
              <a:spcAft>
                <a:spcPts val="750"/>
              </a:spcAft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Отметим прямые на плоскости и найдем их точку пересечения.</a:t>
            </a:r>
            <a:endParaRPr lang="en-US" sz="1100" dirty="0"/>
          </a:p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Прямые пересекаются в точке с координатами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(1; 2)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61475" y="4664373"/>
            <a:ext cx="5261439" cy="423366"/>
          </a:xfrm>
          <a:prstGeom prst="roundRect">
            <a:avLst>
              <a:gd name="adj" fmla="val 14064"/>
            </a:avLst>
          </a:prstGeom>
          <a:solidFill>
            <a:srgbClr val="B6FCB8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156" y="4844455"/>
            <a:ext cx="177200" cy="141684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122037" y="4795441"/>
            <a:ext cx="5268781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 (1; 2)</a:t>
            </a:r>
            <a:endParaRPr lang="en-US" sz="1100" dirty="0"/>
          </a:p>
        </p:txBody>
      </p:sp>
      <p:pic>
        <p:nvPicPr>
          <p:cNvPr id="2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5131" y="2094607"/>
            <a:ext cx="3946029" cy="3946128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168478" y="6457255"/>
            <a:ext cx="890962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816471"/>
            <a:ext cx="6296860" cy="1059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Число решений системы уравнений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661475" y="1918593"/>
            <a:ext cx="3198038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Три возможных сценария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661475" y="2342952"/>
            <a:ext cx="6296860" cy="322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Взаимное расположение двух прямых на плоскости определяет, сколько решений имеет система: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661475" y="2784971"/>
            <a:ext cx="3095250" cy="1658938"/>
          </a:xfrm>
          <a:prstGeom prst="roundRect">
            <a:avLst>
              <a:gd name="adj" fmla="val 3589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815855" y="2939355"/>
            <a:ext cx="425241" cy="425252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2831" y="3056235"/>
            <a:ext cx="191289" cy="19129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15855" y="3470870"/>
            <a:ext cx="2376626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Единственное решение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815855" y="3799483"/>
            <a:ext cx="2786489" cy="4900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Прямые пересекаются в одной точке. Коэффициенты наклона прямых разные: 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k1 ≠ k2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3862985" y="2784971"/>
            <a:ext cx="3095349" cy="1658938"/>
          </a:xfrm>
          <a:prstGeom prst="roundRect">
            <a:avLst>
              <a:gd name="adj" fmla="val 3589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4017366" y="2939355"/>
            <a:ext cx="425241" cy="425252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34342" y="3056235"/>
            <a:ext cx="191289" cy="19129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017366" y="3470870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Нет решений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4017366" y="3799483"/>
            <a:ext cx="2786588" cy="4900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Прямые параллельны и никогда не встретятся. Коэффициенты наклона равны 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k1 = k2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но сдвиги разные.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661475" y="4550172"/>
            <a:ext cx="6296860" cy="1491357"/>
          </a:xfrm>
          <a:prstGeom prst="roundRect">
            <a:avLst>
              <a:gd name="adj" fmla="val 3992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815855" y="4704556"/>
            <a:ext cx="425241" cy="425252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2831" y="4821436"/>
            <a:ext cx="191289" cy="19129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15855" y="5236071"/>
            <a:ext cx="2838478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Бесконечно много решений</a:t>
            </a:r>
            <a:endParaRPr lang="en-US" sz="1600" dirty="0"/>
          </a:p>
        </p:txBody>
      </p:sp>
      <p:sp>
        <p:nvSpPr>
          <p:cNvPr id="20" name="Text 14"/>
          <p:cNvSpPr/>
          <p:nvPr/>
        </p:nvSpPr>
        <p:spPr>
          <a:xfrm>
            <a:off x="815855" y="5564684"/>
            <a:ext cx="5988099" cy="322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Прямые совпадают (лежат одна на другой). Все коэффициенты уравнений одинаковы.</a:t>
            </a:r>
            <a:endParaRPr lang="en-US" sz="1100" dirty="0"/>
          </a:p>
        </p:txBody>
      </p:sp>
      <p:sp>
        <p:nvSpPr>
          <p:cNvPr id="21" name="Text 15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6"/>
          <p:cNvSpPr/>
          <p:nvPr/>
        </p:nvSpPr>
        <p:spPr>
          <a:xfrm>
            <a:off x="6590837" y="6457255"/>
            <a:ext cx="89671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76486"/>
            <a:ext cx="6296860" cy="12009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Практикум: Сколько решений у системы?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5233360" y="2032000"/>
            <a:ext cx="2932138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Постановка вопроса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5233360" y="2537023"/>
            <a:ext cx="6296860" cy="386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Определи на глаз количество решений системы уравнений без полных вычислений: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5117674" y="3076773"/>
            <a:ext cx="3183850" cy="3004741"/>
          </a:xfrm>
          <a:prstGeom prst="roundRect">
            <a:avLst>
              <a:gd name="adj" fmla="val 3850"/>
            </a:avLst>
          </a:prstGeom>
          <a:solidFill>
            <a:srgbClr val="FF954F">
              <a:alpha val="95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5278305" y="3230364"/>
            <a:ext cx="2862588" cy="1317823"/>
          </a:xfrm>
          <a:prstGeom prst="roundRect">
            <a:avLst>
              <a:gd name="adj" fmla="val 5121"/>
            </a:avLst>
          </a:prstGeom>
          <a:solidFill>
            <a:srgbClr val="FF954F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57986" y="3410049"/>
            <a:ext cx="2309556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Система уравнений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457986" y="3846810"/>
            <a:ext cx="2503226" cy="5216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spcAft>
                <a:spcPts val="950"/>
              </a:spcAft>
              <a:buNone/>
            </a:pPr>
            <a:r>
              <a:rPr lang="en-US" sz="1250" dirty="0">
                <a:solidFill>
                  <a:srgbClr val="000000"/>
                </a:solidFill>
                <a:highlight>
                  <a:srgbClr val="F2884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{ y = 2x + 1</a:t>
            </a:r>
            <a:endParaRPr lang="en-US" sz="125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000000"/>
                </a:solidFill>
                <a:highlight>
                  <a:srgbClr val="F2884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{ y = 2x − 3</a:t>
            </a:r>
            <a:endParaRPr lang="en-US" sz="125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44317" y="3240336"/>
            <a:ext cx="240996" cy="24100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9106168" y="3230364"/>
            <a:ext cx="2309556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Твоё задание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9106168" y="3667125"/>
            <a:ext cx="2430402" cy="7723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Каково взаимное расположение графиков этих уравнений? Пересекаются ли они?</a:t>
            </a:r>
            <a:endParaRPr lang="en-US" sz="12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44317" y="4722465"/>
            <a:ext cx="240996" cy="24100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106168" y="4712494"/>
            <a:ext cx="2309556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Подсказка</a:t>
            </a:r>
            <a:endParaRPr lang="en-US" sz="1800" dirty="0"/>
          </a:p>
        </p:txBody>
      </p:sp>
      <p:sp>
        <p:nvSpPr>
          <p:cNvPr id="15" name="Text 10"/>
          <p:cNvSpPr/>
          <p:nvPr/>
        </p:nvSpPr>
        <p:spPr>
          <a:xfrm>
            <a:off x="9106168" y="5149255"/>
            <a:ext cx="2430402" cy="7786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Обрати внимание на коэффициент перед 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x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(угловой коэффициент) в обоих уравнениях!</a:t>
            </a:r>
            <a:endParaRPr lang="en-US" sz="1250" dirty="0"/>
          </a:p>
        </p:txBody>
      </p:sp>
      <p:sp>
        <p:nvSpPr>
          <p:cNvPr id="16" name="Text 11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7" name="Text 12"/>
          <p:cNvSpPr/>
          <p:nvPr/>
        </p:nvSpPr>
        <p:spPr>
          <a:xfrm>
            <a:off x="11165402" y="6457255"/>
            <a:ext cx="894038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65473"/>
            <a:ext cx="7184052" cy="45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Решение практикума: Анализ прямых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661475" y="1256506"/>
            <a:ext cx="298512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и ответ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661475" y="1605855"/>
            <a:ext cx="1147833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 разберем ответ: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661475" y="1917105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661475" y="2119213"/>
            <a:ext cx="5284556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475" y="2206030"/>
            <a:ext cx="176605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1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661475" y="2515394"/>
            <a:ext cx="5284556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Угловой коэффициент первого уравнения 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k1 = 2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61475" y="2818904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61475" y="3021012"/>
            <a:ext cx="5284556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61475" y="3107829"/>
            <a:ext cx="176605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2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61475" y="3417193"/>
            <a:ext cx="5284556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Угловой коэффициент второго уравнения 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k2 = 2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61475" y="3720703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61475" y="3922812"/>
            <a:ext cx="5284556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3"/>
          <p:cNvSpPr/>
          <p:nvPr/>
        </p:nvSpPr>
        <p:spPr>
          <a:xfrm>
            <a:off x="661475" y="4009628"/>
            <a:ext cx="176605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3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61475" y="4318992"/>
            <a:ext cx="5284556" cy="2633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Так как коэффициенты равны (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k1 = k2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), прямые имеют одинаковый наклон. Но сдвиги по оси Y разные (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+1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−3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).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661475" y="4754166"/>
            <a:ext cx="245659" cy="1596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661475" y="4956274"/>
            <a:ext cx="5284556" cy="1270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9" name="Text 17"/>
          <p:cNvSpPr/>
          <p:nvPr/>
        </p:nvSpPr>
        <p:spPr>
          <a:xfrm>
            <a:off x="661475" y="5043091"/>
            <a:ext cx="176605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Вывод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61475" y="5352455"/>
            <a:ext cx="5284556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Прямые параллельны и не имеют общих точек.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661475" y="5665986"/>
            <a:ext cx="5284556" cy="336649"/>
          </a:xfrm>
          <a:prstGeom prst="roundRect">
            <a:avLst>
              <a:gd name="adj" fmla="val 15328"/>
            </a:avLst>
          </a:prstGeom>
          <a:solidFill>
            <a:srgbClr val="FFE0CC"/>
          </a:solidFill>
          <a:ln/>
        </p:spPr>
      </p:sp>
      <p:pic>
        <p:nvPicPr>
          <p:cNvPr id="2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4305" y="5819874"/>
            <a:ext cx="153488" cy="122833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060622" y="5768479"/>
            <a:ext cx="5372164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 Решений нет.</a:t>
            </a:r>
            <a:endParaRPr lang="en-US" sz="950" dirty="0"/>
          </a:p>
        </p:txBody>
      </p:sp>
      <p:pic>
        <p:nvPicPr>
          <p:cNvPr id="2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2014" y="1917105"/>
            <a:ext cx="3434867" cy="3434953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6" name="Text 22"/>
          <p:cNvSpPr/>
          <p:nvPr/>
        </p:nvSpPr>
        <p:spPr>
          <a:xfrm>
            <a:off x="11158953" y="6457255"/>
            <a:ext cx="90048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888405"/>
            <a:ext cx="5267789" cy="529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2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Главные выводы урока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5233360" y="1460698"/>
            <a:ext cx="4683305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Твоя шпаргалка по системам уравнений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5233360" y="1885057"/>
            <a:ext cx="6906444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Помни три основных способа решения систем линейных уравнений: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233360" y="2165846"/>
            <a:ext cx="3095250" cy="1652588"/>
          </a:xfrm>
          <a:prstGeom prst="roundRect">
            <a:avLst>
              <a:gd name="adj" fmla="val 3603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387741" y="2320230"/>
            <a:ext cx="425241" cy="425252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04717" y="2437110"/>
            <a:ext cx="191289" cy="19129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387741" y="2851745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Метод подстановки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5387741" y="3180358"/>
            <a:ext cx="2786489" cy="4836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Вырази одну переменную и подставь во второе уравнение.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Универсальный метод.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8434871" y="2165846"/>
            <a:ext cx="3095349" cy="1652588"/>
          </a:xfrm>
          <a:prstGeom prst="roundRect">
            <a:avLst>
              <a:gd name="adj" fmla="val 3603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8589252" y="2320230"/>
            <a:ext cx="425241" cy="425252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06228" y="2437110"/>
            <a:ext cx="191289" cy="19129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589252" y="2851745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Метод сложения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8589252" y="3180358"/>
            <a:ext cx="2786588" cy="4836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Сложи уравнения, если коэффициенты при переменной противоположны.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Быстрый метод.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5233360" y="3924697"/>
            <a:ext cx="6296860" cy="1330127"/>
          </a:xfrm>
          <a:prstGeom prst="roundRect">
            <a:avLst>
              <a:gd name="adj" fmla="val 4476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5387741" y="4079081"/>
            <a:ext cx="425241" cy="425252"/>
          </a:xfrm>
          <a:prstGeom prst="ellipse">
            <a:avLst/>
          </a:prstGeom>
          <a:solidFill>
            <a:srgbClr val="FF954F"/>
          </a:solidFill>
          <a:ln/>
        </p:spPr>
      </p:sp>
      <p:sp>
        <p:nvSpPr>
          <p:cNvPr id="18" name="Text 13"/>
          <p:cNvSpPr/>
          <p:nvPr/>
        </p:nvSpPr>
        <p:spPr>
          <a:xfrm>
            <a:off x="5387741" y="4610596"/>
            <a:ext cx="2037803" cy="264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Графический метод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5387741" y="4939209"/>
            <a:ext cx="5988099" cy="161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Построй прямые и найди точку пересечения.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Наглядный метод.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5233360" y="5374382"/>
            <a:ext cx="6296860" cy="595213"/>
          </a:xfrm>
          <a:prstGeom prst="roundRect">
            <a:avLst>
              <a:gd name="adj" fmla="val 10003"/>
            </a:avLst>
          </a:prstGeom>
          <a:solidFill>
            <a:srgbClr val="FFE0CC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5041" y="5551488"/>
            <a:ext cx="177200" cy="14168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693922" y="5516066"/>
            <a:ext cx="5694617" cy="3224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Система может иметь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 решение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(прямые пересекаются),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0 решений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(параллельны) или </a:t>
            </a:r>
            <a:pPr algn="l" indent="0" marL="0">
              <a:lnSpc>
                <a:spcPct val="95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бесконечно много</a:t>
            </a:r>
            <a:pPr algn="l" indent="0" marL="0">
              <a:lnSpc>
                <a:spcPct val="95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(совпадают).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4" name="Text 18"/>
          <p:cNvSpPr/>
          <p:nvPr/>
        </p:nvSpPr>
        <p:spPr>
          <a:xfrm>
            <a:off x="11162723" y="6457255"/>
            <a:ext cx="89671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965696"/>
            <a:ext cx="6296860" cy="1412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2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Зачем нужны системы уравнений?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661475" y="2454176"/>
            <a:ext cx="4918944" cy="353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1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Две переменные, две подсказки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661475" y="3090863"/>
            <a:ext cx="6296860" cy="7369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 обычной жизни часто приходится искать сразу две неизвестные величины, которые связаны между собой. Для этого одного уравнения недостаточно: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661475" y="4040485"/>
            <a:ext cx="6296860" cy="18518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Расчет покупок:</a:t>
            </a:r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Если известна общая цена за 3 тетради и 2 ручки, а также за 1 тетрадь и 4 ручки — мы можем узнать цену каждого предмета.</a:t>
            </a:r>
            <a:endParaRPr lang="en-US" sz="1450" dirty="0"/>
          </a:p>
          <a:p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Смеси и сплавы:</a:t>
            </a:r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Как смешать два раствора разной концентрации, чтобы получить нужный объем и процент?</a:t>
            </a:r>
            <a:endParaRPr lang="en-US" sz="1450" dirty="0"/>
          </a:p>
          <a:p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Движение:</a:t>
            </a:r>
            <a:pPr algn="l" marL="294640" indent="-294640">
              <a:lnSpc>
                <a:spcPct val="108000"/>
              </a:lnSpc>
              <a:buSzPct val="100000"/>
              <a:buChar char="•"/>
            </a:pPr>
            <a:r>
              <a:rPr lang="en-US" sz="14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Когда и где встретятся два автомобиля, выехавшие из разных городов?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6644017" y="6457255"/>
            <a:ext cx="843537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80343"/>
            <a:ext cx="5522477" cy="600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Быстрый тест и итоги</a:t>
            </a:r>
            <a:endParaRPr lang="en-US" sz="3600" dirty="0"/>
          </a:p>
        </p:txBody>
      </p:sp>
      <p:sp>
        <p:nvSpPr>
          <p:cNvPr id="4" name="Text 1"/>
          <p:cNvSpPr/>
          <p:nvPr/>
        </p:nvSpPr>
        <p:spPr>
          <a:xfrm>
            <a:off x="5233360" y="1335385"/>
            <a:ext cx="3251416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Проверим свои знания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5233360" y="1840409"/>
            <a:ext cx="6906444" cy="193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Ответь на три вопроса:</a:t>
            </a:r>
            <a:endParaRPr lang="en-US" sz="12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2187079"/>
            <a:ext cx="3080169" cy="180270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676957" y="2302768"/>
            <a:ext cx="192777" cy="2506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5413041" y="2829719"/>
            <a:ext cx="2309556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1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5413041" y="3211810"/>
            <a:ext cx="2720808" cy="5982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Является ли пара чисел 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(2; 1)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решением системы 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{ x + y = 3; x − y = 1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</a:t>
            </a:r>
            <a:endParaRPr lang="en-US" sz="12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50051" y="2187079"/>
            <a:ext cx="3080169" cy="180270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893648" y="2302768"/>
            <a:ext cx="192777" cy="2506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7"/>
          <p:cNvSpPr/>
          <p:nvPr/>
        </p:nvSpPr>
        <p:spPr>
          <a:xfrm>
            <a:off x="8629732" y="2829719"/>
            <a:ext cx="2309556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2</a:t>
            </a:r>
            <a:endParaRPr lang="en-US" sz="1800" dirty="0"/>
          </a:p>
        </p:txBody>
      </p:sp>
      <p:sp>
        <p:nvSpPr>
          <p:cNvPr id="13" name="Text 8"/>
          <p:cNvSpPr/>
          <p:nvPr/>
        </p:nvSpPr>
        <p:spPr>
          <a:xfrm>
            <a:off x="8629732" y="3211810"/>
            <a:ext cx="2720808" cy="5919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Каким методом проще всего решить систему 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{ 2x + y = 5; 3x − y = 5</a:t>
            </a:r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</a:t>
            </a:r>
            <a:endParaRPr lang="en-US" sz="12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4126309"/>
            <a:ext cx="6296860" cy="139749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285352" y="4241998"/>
            <a:ext cx="192777" cy="2506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500" dirty="0"/>
          </a:p>
        </p:txBody>
      </p:sp>
      <p:sp>
        <p:nvSpPr>
          <p:cNvPr id="16" name="Text 10"/>
          <p:cNvSpPr/>
          <p:nvPr/>
        </p:nvSpPr>
        <p:spPr>
          <a:xfrm>
            <a:off x="5413041" y="4768949"/>
            <a:ext cx="2309556" cy="3002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3</a:t>
            </a:r>
            <a:endParaRPr lang="en-US" sz="1800" dirty="0"/>
          </a:p>
        </p:txBody>
      </p:sp>
      <p:sp>
        <p:nvSpPr>
          <p:cNvPr id="17" name="Text 11"/>
          <p:cNvSpPr/>
          <p:nvPr/>
        </p:nvSpPr>
        <p:spPr>
          <a:xfrm>
            <a:off x="5413041" y="5151041"/>
            <a:ext cx="5937498" cy="193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Сколько решений имеет система, если её графики параллельны?</a:t>
            </a:r>
            <a:endParaRPr lang="en-US" sz="1250" dirty="0"/>
          </a:p>
        </p:txBody>
      </p:sp>
      <p:sp>
        <p:nvSpPr>
          <p:cNvPr id="18" name="Shape 12"/>
          <p:cNvSpPr/>
          <p:nvPr/>
        </p:nvSpPr>
        <p:spPr>
          <a:xfrm>
            <a:off x="5233360" y="5677396"/>
            <a:ext cx="19050" cy="500162"/>
          </a:xfrm>
          <a:prstGeom prst="roundRect">
            <a:avLst>
              <a:gd name="adj" fmla="val 59999"/>
            </a:avLst>
          </a:prstGeom>
          <a:solidFill>
            <a:srgbClr val="FF954F"/>
          </a:solidFill>
          <a:ln/>
        </p:spPr>
      </p:sp>
      <p:sp>
        <p:nvSpPr>
          <p:cNvPr id="19" name="Text 13"/>
          <p:cNvSpPr/>
          <p:nvPr/>
        </p:nvSpPr>
        <p:spPr>
          <a:xfrm>
            <a:off x="5169564" y="5830987"/>
            <a:ext cx="6665448" cy="1930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5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Отличная работа сегодня! Системы уравнений покорены!</a:t>
            </a:r>
            <a:endParaRPr lang="en-US" sz="1250" dirty="0"/>
          </a:p>
        </p:txBody>
      </p:sp>
      <p:sp>
        <p:nvSpPr>
          <p:cNvPr id="20" name="Text 14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1" name="Text 15"/>
          <p:cNvSpPr/>
          <p:nvPr/>
        </p:nvSpPr>
        <p:spPr>
          <a:xfrm>
            <a:off x="11128692" y="6457255"/>
            <a:ext cx="930748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05247"/>
            <a:ext cx="7135634" cy="660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40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Цели сегодняшнего урока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61475" y="1431925"/>
            <a:ext cx="3150513" cy="330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Чему мы научимся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661475" y="2010172"/>
            <a:ext cx="11478330" cy="222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Сегодня мы научимся находить общие решения для пар уравнений:</a:t>
            </a:r>
            <a:endParaRPr lang="en-US" sz="13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2418457"/>
            <a:ext cx="5351725" cy="178444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4785" y="2520752"/>
            <a:ext cx="265106" cy="3446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857229" y="3133030"/>
            <a:ext cx="2540929" cy="330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Понятие системы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857229" y="3562449"/>
            <a:ext cx="4960218" cy="444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Разберемся, что такое система уравнений и её решение.</a:t>
            </a:r>
            <a:endParaRPr lang="en-US" sz="13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78495" y="2418457"/>
            <a:ext cx="5351725" cy="1784449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721804" y="2520752"/>
            <a:ext cx="265106" cy="3446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2050" dirty="0"/>
          </a:p>
        </p:txBody>
      </p:sp>
      <p:sp>
        <p:nvSpPr>
          <p:cNvPr id="11" name="Text 7"/>
          <p:cNvSpPr/>
          <p:nvPr/>
        </p:nvSpPr>
        <p:spPr>
          <a:xfrm>
            <a:off x="6374248" y="3133030"/>
            <a:ext cx="2540929" cy="330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Метод подстановки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6374248" y="3562449"/>
            <a:ext cx="4960218" cy="222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Научимся выражать одну переменную через другую.</a:t>
            </a:r>
            <a:endParaRPr lang="en-US" sz="13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475" y="4368205"/>
            <a:ext cx="5351725" cy="178444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204785" y="4470499"/>
            <a:ext cx="265106" cy="3446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2050" dirty="0"/>
          </a:p>
        </p:txBody>
      </p:sp>
      <p:sp>
        <p:nvSpPr>
          <p:cNvPr id="15" name="Text 10"/>
          <p:cNvSpPr/>
          <p:nvPr/>
        </p:nvSpPr>
        <p:spPr>
          <a:xfrm>
            <a:off x="857229" y="5082778"/>
            <a:ext cx="2540929" cy="330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Метод сложения</a:t>
            </a:r>
            <a:endParaRPr lang="en-US" sz="2000" dirty="0"/>
          </a:p>
        </p:txBody>
      </p:sp>
      <p:sp>
        <p:nvSpPr>
          <p:cNvPr id="16" name="Text 11"/>
          <p:cNvSpPr/>
          <p:nvPr/>
        </p:nvSpPr>
        <p:spPr>
          <a:xfrm>
            <a:off x="857229" y="5512197"/>
            <a:ext cx="4960218" cy="444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Освоим самый быстрый способ избавления от одной из переменных.</a:t>
            </a:r>
            <a:endParaRPr lang="en-US" sz="135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78495" y="4368205"/>
            <a:ext cx="5351725" cy="1784449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8721804" y="4470499"/>
            <a:ext cx="265106" cy="34468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0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4</a:t>
            </a:r>
            <a:endParaRPr lang="en-US" sz="2050" dirty="0"/>
          </a:p>
        </p:txBody>
      </p:sp>
      <p:sp>
        <p:nvSpPr>
          <p:cNvPr id="19" name="Text 13"/>
          <p:cNvSpPr/>
          <p:nvPr/>
        </p:nvSpPr>
        <p:spPr>
          <a:xfrm>
            <a:off x="6374248" y="5082778"/>
            <a:ext cx="2540929" cy="330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0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Графический метод</a:t>
            </a:r>
            <a:endParaRPr lang="en-US" sz="2000" dirty="0"/>
          </a:p>
        </p:txBody>
      </p:sp>
      <p:sp>
        <p:nvSpPr>
          <p:cNvPr id="20" name="Text 14"/>
          <p:cNvSpPr/>
          <p:nvPr/>
        </p:nvSpPr>
        <p:spPr>
          <a:xfrm>
            <a:off x="6374248" y="5512197"/>
            <a:ext cx="4960218" cy="444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Поймем, как увидеть решение системы на координатной плоскости.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6"/>
          <p:cNvSpPr/>
          <p:nvPr/>
        </p:nvSpPr>
        <p:spPr>
          <a:xfrm>
            <a:off x="11216498" y="6457255"/>
            <a:ext cx="842941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85304"/>
            <a:ext cx="6296860" cy="11523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4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Что такое система уравнений?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5233360" y="1887835"/>
            <a:ext cx="3356784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 поисках общего ответа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5233360" y="2364581"/>
            <a:ext cx="6296860" cy="5456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Система уравнений — это два или более уравнений, для которых требуется найти общее решение (переменные x и y в обоих уравнениях должны принимать одинаковые значения).</a:t>
            </a:r>
            <a:endParaRPr lang="en-US" sz="12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3051572"/>
            <a:ext cx="6296860" cy="89802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82691" y="3224709"/>
            <a:ext cx="2216095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Запись системы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5482691" y="3588246"/>
            <a:ext cx="5874397" cy="188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Уравнения объединяются фигурной скобкой </a:t>
            </a:r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{</a:t>
            </a:r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2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4075311"/>
            <a:ext cx="6296860" cy="107989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82691" y="4248448"/>
            <a:ext cx="2216095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Решение системы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5482691" y="4611985"/>
            <a:ext cx="5874397" cy="3700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Пара чисел </a:t>
            </a:r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(x; y)</a:t>
            </a:r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которая одновременно превращает каждое уравнение системы в верное числовое равенство.</a:t>
            </a:r>
            <a:endParaRPr lang="en-US" sz="12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5280918"/>
            <a:ext cx="6296860" cy="89167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482691" y="5454055"/>
            <a:ext cx="2539738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Геометрический смысл</a:t>
            </a:r>
            <a:endParaRPr lang="en-US" sz="1700" dirty="0"/>
          </a:p>
        </p:txBody>
      </p:sp>
      <p:sp>
        <p:nvSpPr>
          <p:cNvPr id="14" name="Text 8"/>
          <p:cNvSpPr/>
          <p:nvPr/>
        </p:nvSpPr>
        <p:spPr>
          <a:xfrm>
            <a:off x="5482691" y="5817592"/>
            <a:ext cx="5874397" cy="1818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8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Точка пересечения графиков этих уравнений на плоскости.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6" name="Text 10"/>
          <p:cNvSpPr/>
          <p:nvPr/>
        </p:nvSpPr>
        <p:spPr>
          <a:xfrm>
            <a:off x="11203600" y="6457255"/>
            <a:ext cx="855840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52066"/>
            <a:ext cx="4413536" cy="494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9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Метод подстановки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661475" y="1183580"/>
            <a:ext cx="2511561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Алгоритм решения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661475" y="1569740"/>
            <a:ext cx="11478330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Метод подстановки — это способ решения, при котором мы избавляемся от одной из переменных, выразив её через другую.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566227" y="1820168"/>
            <a:ext cx="5463542" cy="4385766"/>
          </a:xfrm>
          <a:prstGeom prst="roundRect">
            <a:avLst>
              <a:gd name="adj" fmla="val 2172"/>
            </a:avLst>
          </a:prstGeom>
          <a:solidFill>
            <a:srgbClr val="FF954F">
              <a:alpha val="95000"/>
            </a:srgbClr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483" y="1924348"/>
            <a:ext cx="3639253" cy="363934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63523" y="1924348"/>
            <a:ext cx="264610" cy="1719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6263523" y="2136676"/>
            <a:ext cx="5273047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9" name="Text 6"/>
          <p:cNvSpPr/>
          <p:nvPr/>
        </p:nvSpPr>
        <p:spPr>
          <a:xfrm>
            <a:off x="6263523" y="2240855"/>
            <a:ext cx="1901976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1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6263523" y="2580680"/>
            <a:ext cx="5273047" cy="2924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Из любого уравнения выражаем одну переменную через другую (например, 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 = ...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).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6263523" y="3064966"/>
            <a:ext cx="264610" cy="1719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6263523" y="3277295"/>
            <a:ext cx="5273047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3" name="Text 10"/>
          <p:cNvSpPr/>
          <p:nvPr/>
        </p:nvSpPr>
        <p:spPr>
          <a:xfrm>
            <a:off x="6263523" y="3381474"/>
            <a:ext cx="1901976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2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6263523" y="3721298"/>
            <a:ext cx="5273047" cy="2924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Подставляем полученное выражение вместо этой переменной во </a:t>
            </a:r>
            <a:pPr algn="l" indent="0" marL="0">
              <a:lnSpc>
                <a:spcPct val="92000"/>
              </a:lnSpc>
              <a:buNone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второе</a:t>
            </a:r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уравнение.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6263523" y="4205585"/>
            <a:ext cx="264610" cy="1719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6263523" y="4417913"/>
            <a:ext cx="5273047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7" name="Text 14"/>
          <p:cNvSpPr/>
          <p:nvPr/>
        </p:nvSpPr>
        <p:spPr>
          <a:xfrm>
            <a:off x="6263523" y="4522093"/>
            <a:ext cx="1901976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3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6263523" y="4861917"/>
            <a:ext cx="5273047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Решаем получившееся уравнение с одной переменной.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6263523" y="5199955"/>
            <a:ext cx="264610" cy="1719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6263523" y="5412284"/>
            <a:ext cx="5273047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1" name="Text 18"/>
          <p:cNvSpPr/>
          <p:nvPr/>
        </p:nvSpPr>
        <p:spPr>
          <a:xfrm>
            <a:off x="6263523" y="5516463"/>
            <a:ext cx="1901976" cy="2472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4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6263523" y="5856288"/>
            <a:ext cx="5273047" cy="146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2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Находим вторую переменную, подставив найденное значение.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11216201" y="6457255"/>
            <a:ext cx="843239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71909"/>
            <a:ext cx="6296860" cy="1130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Метод подстановки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5233360" y="1850529"/>
            <a:ext cx="2795418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Постановка вопроса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5233360" y="2314476"/>
            <a:ext cx="6906444" cy="1769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 решим систему методом подстановки вместе с классом: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5233360" y="2763441"/>
            <a:ext cx="2963987" cy="1193998"/>
          </a:xfrm>
          <a:prstGeom prst="roundRect">
            <a:avLst>
              <a:gd name="adj" fmla="val 5319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397266" y="2927350"/>
            <a:ext cx="2173630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Система уравнений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397266" y="3330873"/>
            <a:ext cx="2636176" cy="4626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7000"/>
              </a:lnSpc>
              <a:spcAft>
                <a:spcPts val="850"/>
              </a:spcAft>
              <a:buNone/>
            </a:pPr>
            <a:r>
              <a:rPr lang="en-US" sz="11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{ x + y = 5</a:t>
            </a:r>
            <a:endParaRPr lang="en-US" sz="1150" dirty="0"/>
          </a:p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{ 2x - y = 4</a:t>
            </a:r>
            <a:endParaRPr lang="en-US" sz="11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29236" y="2772817"/>
            <a:ext cx="226808" cy="22681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064001" y="2763441"/>
            <a:ext cx="2173630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к классу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9064001" y="3166963"/>
            <a:ext cx="2472569" cy="5307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Из какого уравнения легче выразить переменную и какую именно?</a:t>
            </a:r>
            <a:endParaRPr lang="en-US" sz="11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29236" y="3948956"/>
            <a:ext cx="226808" cy="22681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064001" y="3939580"/>
            <a:ext cx="2173630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к классу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9064001" y="4343102"/>
            <a:ext cx="2472569" cy="5307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Какое выражение получится, если выразить </a:t>
            </a:r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</a:t>
            </a:r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из первого уравнения?</a:t>
            </a:r>
            <a:endParaRPr lang="en-US" sz="11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29236" y="5125095"/>
            <a:ext cx="226808" cy="22681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9064001" y="5115719"/>
            <a:ext cx="2173630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Далее</a:t>
            </a:r>
            <a:endParaRPr lang="en-US" sz="1700" dirty="0"/>
          </a:p>
        </p:txBody>
      </p:sp>
      <p:sp>
        <p:nvSpPr>
          <p:cNvPr id="17" name="Text 11"/>
          <p:cNvSpPr/>
          <p:nvPr/>
        </p:nvSpPr>
        <p:spPr>
          <a:xfrm>
            <a:off x="9064001" y="5519241"/>
            <a:ext cx="2472569" cy="5307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Попробуем решить эту систему на следующем слайде!</a:t>
            </a:r>
            <a:endParaRPr lang="en-US" sz="1150" dirty="0"/>
          </a:p>
        </p:txBody>
      </p:sp>
      <p:sp>
        <p:nvSpPr>
          <p:cNvPr id="18" name="Text 12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19" name="Text 13"/>
          <p:cNvSpPr/>
          <p:nvPr/>
        </p:nvSpPr>
        <p:spPr>
          <a:xfrm>
            <a:off x="11210545" y="6457255"/>
            <a:ext cx="84889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11709"/>
            <a:ext cx="8629236" cy="45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Метод подстановки (Решение)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661475" y="1302742"/>
            <a:ext cx="298512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Пошаговый разбор и ответ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661475" y="1652091"/>
            <a:ext cx="1147833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Вот как выглядит решение методом подстановки: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661475" y="1963341"/>
            <a:ext cx="276417" cy="276423"/>
          </a:xfrm>
          <a:prstGeom prst="roundRect">
            <a:avLst>
              <a:gd name="adj" fmla="val 18668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93720" y="1963837"/>
            <a:ext cx="211926" cy="2754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1017661" y="2001639"/>
            <a:ext cx="1766050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1: Выражаем </a:t>
            </a:r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1017661" y="2323703"/>
            <a:ext cx="492837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Из первого уравнения: </a:t>
            </a:r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y = 5 − x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661475" y="2615009"/>
            <a:ext cx="276417" cy="276423"/>
          </a:xfrm>
          <a:prstGeom prst="roundRect">
            <a:avLst>
              <a:gd name="adj" fmla="val 18668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93720" y="2615505"/>
            <a:ext cx="211926" cy="2754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1017661" y="2653308"/>
            <a:ext cx="1766050" cy="229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2: Подстановка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1017661" y="2962672"/>
            <a:ext cx="4928370" cy="7421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Подставим 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(5 − x)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вместо </a:t>
            </a:r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</a:t>
            </a:r>
            <a:pPr algn="l" indent="0" marL="0">
              <a:lnSpc>
                <a:spcPct val="89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во второе уравнение:</a:t>
            </a:r>
            <a:endParaRPr lang="en-US" sz="950" dirty="0"/>
          </a:p>
          <a:p>
            <a:pPr algn="l" indent="0" marL="0">
              <a:lnSpc>
                <a:spcPct val="89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2x − (5 − x) = 4</a:t>
            </a:r>
            <a:endParaRPr lang="en-US" sz="950" dirty="0"/>
          </a:p>
          <a:p>
            <a:pPr algn="l" indent="0" marL="0">
              <a:lnSpc>
                <a:spcPct val="89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2x − 5 + x = 4</a:t>
            </a:r>
            <a:endParaRPr lang="en-US" sz="950" dirty="0"/>
          </a:p>
          <a:p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3x = 9 → x = 3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61475" y="3864471"/>
            <a:ext cx="276417" cy="276423"/>
          </a:xfrm>
          <a:prstGeom prst="roundRect">
            <a:avLst>
              <a:gd name="adj" fmla="val 18668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93720" y="3864967"/>
            <a:ext cx="211926" cy="27543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1017661" y="3902770"/>
            <a:ext cx="1766050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Шаг 3: Находим </a:t>
            </a:r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1017661" y="4224834"/>
            <a:ext cx="4928370" cy="131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 = 5 − 3 → </a:t>
            </a:r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y = 2</a:t>
            </a:r>
            <a:endParaRPr lang="en-US" sz="950" dirty="0"/>
          </a:p>
        </p:txBody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52014" y="1963341"/>
            <a:ext cx="3434867" cy="3434953"/>
          </a:xfrm>
          <a:prstGeom prst="rect">
            <a:avLst/>
          </a:prstGeom>
        </p:spPr>
      </p:pic>
      <p:sp>
        <p:nvSpPr>
          <p:cNvPr id="18" name="Shape 15"/>
          <p:cNvSpPr/>
          <p:nvPr/>
        </p:nvSpPr>
        <p:spPr>
          <a:xfrm>
            <a:off x="6252014" y="5488087"/>
            <a:ext cx="5284556" cy="468313"/>
          </a:xfrm>
          <a:prstGeom prst="roundRect">
            <a:avLst>
              <a:gd name="adj" fmla="val 11019"/>
            </a:avLst>
          </a:prstGeom>
          <a:solidFill>
            <a:srgbClr val="B6FCB8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844" y="5641975"/>
            <a:ext cx="153488" cy="122833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6651161" y="5590580"/>
            <a:ext cx="4762579" cy="2633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89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 (3; 2)</a:t>
            </a:r>
            <a:endParaRPr lang="en-US" sz="950" dirty="0"/>
          </a:p>
          <a:p>
            <a:pPr algn="l" indent="0" marL="0">
              <a:lnSpc>
                <a:spcPct val="89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Проверка: 3 + 2 = 5 (верно), 2 × 3 − 2 = 4 (верно).</a:t>
            </a:r>
            <a:endParaRPr lang="en-US" sz="950" dirty="0"/>
          </a:p>
        </p:txBody>
      </p:sp>
      <p:sp>
        <p:nvSpPr>
          <p:cNvPr id="21" name="Text 17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8"/>
          <p:cNvSpPr/>
          <p:nvPr/>
        </p:nvSpPr>
        <p:spPr>
          <a:xfrm>
            <a:off x="11213125" y="6457255"/>
            <a:ext cx="846315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08223"/>
            <a:ext cx="4956944" cy="5651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Метод сложения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5233360" y="1321693"/>
            <a:ext cx="4884020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Когда вычитание и сложение помогают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5233360" y="1785640"/>
            <a:ext cx="6296860" cy="5307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Метод сложения используется, когда при сложении двух уравнений системы одна из переменных взаимно уничтожается (ее коэффициент становится равен нулю).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5233360" y="2452390"/>
            <a:ext cx="3087908" cy="1965127"/>
          </a:xfrm>
          <a:prstGeom prst="roundRect">
            <a:avLst>
              <a:gd name="adj" fmla="val 3232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397266" y="2616299"/>
            <a:ext cx="453617" cy="453628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1981" y="2741017"/>
            <a:ext cx="204088" cy="20409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397266" y="3190875"/>
            <a:ext cx="2173630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Суть метода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5397266" y="3545979"/>
            <a:ext cx="2760097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Почленно сложить левые и правые части уравнений.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8442213" y="2452390"/>
            <a:ext cx="3088007" cy="1965127"/>
          </a:xfrm>
          <a:prstGeom prst="roundRect">
            <a:avLst>
              <a:gd name="adj" fmla="val 3232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8606118" y="2616299"/>
            <a:ext cx="453617" cy="453628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30833" y="2741017"/>
            <a:ext cx="204088" cy="20409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606118" y="3190875"/>
            <a:ext cx="2173630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Когда применять</a:t>
            </a:r>
            <a:endParaRPr lang="en-US" sz="1700" dirty="0"/>
          </a:p>
        </p:txBody>
      </p:sp>
      <p:sp>
        <p:nvSpPr>
          <p:cNvPr id="15" name="Text 10"/>
          <p:cNvSpPr/>
          <p:nvPr/>
        </p:nvSpPr>
        <p:spPr>
          <a:xfrm>
            <a:off x="8606118" y="3545979"/>
            <a:ext cx="2760197" cy="707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Когда коэффициенты при одной из переменных являются противоположными числами (например, </a:t>
            </a:r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</a:t>
            </a:r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</a:t>
            </a:r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−y</a:t>
            </a:r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</a:t>
            </a:r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3x</a:t>
            </a:r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</a:t>
            </a:r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−3x</a:t>
            </a:r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).</a:t>
            </a:r>
            <a:endParaRPr lang="en-US" sz="1150" dirty="0"/>
          </a:p>
        </p:txBody>
      </p:sp>
      <p:sp>
        <p:nvSpPr>
          <p:cNvPr id="16" name="Shape 11"/>
          <p:cNvSpPr/>
          <p:nvPr/>
        </p:nvSpPr>
        <p:spPr>
          <a:xfrm>
            <a:off x="5233360" y="4538464"/>
            <a:ext cx="6296860" cy="1611313"/>
          </a:xfrm>
          <a:prstGeom prst="roundRect">
            <a:avLst>
              <a:gd name="adj" fmla="val 3942"/>
            </a:avLst>
          </a:prstGeom>
          <a:solidFill>
            <a:srgbClr val="FFFFF4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5397266" y="4702373"/>
            <a:ext cx="453617" cy="453628"/>
          </a:xfrm>
          <a:prstGeom prst="ellipse">
            <a:avLst/>
          </a:prstGeom>
          <a:solidFill>
            <a:srgbClr val="FF954F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21981" y="4827091"/>
            <a:ext cx="204088" cy="204093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397266" y="5276949"/>
            <a:ext cx="2173630" cy="28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Подготовка</a:t>
            </a:r>
            <a:endParaRPr lang="en-US" sz="1700" dirty="0"/>
          </a:p>
        </p:txBody>
      </p:sp>
      <p:sp>
        <p:nvSpPr>
          <p:cNvPr id="20" name="Text 14"/>
          <p:cNvSpPr/>
          <p:nvPr/>
        </p:nvSpPr>
        <p:spPr>
          <a:xfrm>
            <a:off x="5397266" y="5632053"/>
            <a:ext cx="5969049" cy="3538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Если противоположных чисел нет, можно умножить все члены одного из уравнений на нужное число.</a:t>
            </a:r>
            <a:endParaRPr lang="en-US" sz="1150" dirty="0"/>
          </a:p>
        </p:txBody>
      </p:sp>
      <p:sp>
        <p:nvSpPr>
          <p:cNvPr id="21" name="Text 15"/>
          <p:cNvSpPr/>
          <p:nvPr/>
        </p:nvSpPr>
        <p:spPr>
          <a:xfrm>
            <a:off x="4704141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2" name="Text 16"/>
          <p:cNvSpPr/>
          <p:nvPr/>
        </p:nvSpPr>
        <p:spPr>
          <a:xfrm>
            <a:off x="11206676" y="6457255"/>
            <a:ext cx="85276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87884"/>
            <a:ext cx="6296860" cy="1125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4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Разбор задачи: Метод сложения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661475" y="1861741"/>
            <a:ext cx="2786390" cy="281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Постановка вопроса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661475" y="2323108"/>
            <a:ext cx="6906444" cy="175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 решим систему методом сложения: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553031" y="2633861"/>
            <a:ext cx="3181568" cy="3536255"/>
          </a:xfrm>
          <a:prstGeom prst="roundRect">
            <a:avLst>
              <a:gd name="adj" fmla="val 3409"/>
            </a:avLst>
          </a:prstGeom>
          <a:solidFill>
            <a:srgbClr val="FF954F">
              <a:alpha val="95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703642" y="2768798"/>
            <a:ext cx="2880347" cy="1187549"/>
          </a:xfrm>
          <a:prstGeom prst="roundRect">
            <a:avLst>
              <a:gd name="adj" fmla="val 5327"/>
            </a:avLst>
          </a:prstGeom>
          <a:solidFill>
            <a:srgbClr val="FF954F"/>
          </a:solidFill>
          <a:ln w="12700">
            <a:solidFill>
              <a:srgbClr val="FFE0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66952" y="2932112"/>
            <a:ext cx="2165197" cy="281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Система уравнений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866952" y="3333452"/>
            <a:ext cx="2553728" cy="4595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7000"/>
              </a:lnSpc>
              <a:spcAft>
                <a:spcPts val="800"/>
              </a:spcAft>
              <a:buNone/>
            </a:pPr>
            <a:r>
              <a:rPr lang="en-US" sz="1150" dirty="0">
                <a:solidFill>
                  <a:srgbClr val="000000"/>
                </a:solidFill>
                <a:highlight>
                  <a:srgbClr val="F2884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{ 3x + y = 10</a:t>
            </a:r>
            <a:endParaRPr lang="en-US" sz="1150" dirty="0"/>
          </a:p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000000"/>
                </a:solidFill>
                <a:highlight>
                  <a:srgbClr val="F2884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{ 2x − y = 5</a:t>
            </a:r>
            <a:endParaRPr lang="en-US" sz="115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56457" y="2778075"/>
            <a:ext cx="225915" cy="22592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489437" y="2768798"/>
            <a:ext cx="2165197" cy="281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к классу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4489437" y="3170138"/>
            <a:ext cx="2475247" cy="703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Обратите внимание на коэффициенты при переменной </a:t>
            </a:r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</a:t>
            </a:r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Что в них особенного?</a:t>
            </a:r>
            <a:endParaRPr lang="en-US" sz="11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56457" y="4122688"/>
            <a:ext cx="225915" cy="225921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489437" y="4113411"/>
            <a:ext cx="2165197" cy="281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Вопрос к классу</a:t>
            </a:r>
            <a:endParaRPr lang="en-US" sz="1700" dirty="0"/>
          </a:p>
        </p:txBody>
      </p:sp>
      <p:sp>
        <p:nvSpPr>
          <p:cNvPr id="15" name="Text 10"/>
          <p:cNvSpPr/>
          <p:nvPr/>
        </p:nvSpPr>
        <p:spPr>
          <a:xfrm>
            <a:off x="4489437" y="4514751"/>
            <a:ext cx="2475247" cy="5274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Что произойдет с переменной </a:t>
            </a:r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highlight>
                  <a:srgbClr val="F2F2E7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y</a:t>
            </a:r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если мы сложим эти два уравнения почленно?</a:t>
            </a:r>
            <a:endParaRPr lang="en-US" sz="11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56457" y="5291485"/>
            <a:ext cx="225915" cy="225921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489437" y="5282208"/>
            <a:ext cx="2165197" cy="281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Далее</a:t>
            </a:r>
            <a:endParaRPr lang="en-US" sz="1700" dirty="0"/>
          </a:p>
        </p:txBody>
      </p:sp>
      <p:sp>
        <p:nvSpPr>
          <p:cNvPr id="18" name="Text 12"/>
          <p:cNvSpPr/>
          <p:nvPr/>
        </p:nvSpPr>
        <p:spPr>
          <a:xfrm>
            <a:off x="4489437" y="5683548"/>
            <a:ext cx="2475247" cy="3516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7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Давайте проверим на следующем слайде!</a:t>
            </a:r>
            <a:endParaRPr lang="en-US" sz="1150" dirty="0"/>
          </a:p>
        </p:txBody>
      </p:sp>
      <p:sp>
        <p:nvSpPr>
          <p:cNvPr id="19" name="Text 13"/>
          <p:cNvSpPr/>
          <p:nvPr/>
        </p:nvSpPr>
        <p:spPr>
          <a:xfrm>
            <a:off x="132255" y="241895"/>
            <a:ext cx="2801173" cy="158750"/>
          </a:xfrm>
          <a:prstGeom prst="rect">
            <a:avLst/>
          </a:prstGeom>
          <a:noFill/>
          <a:ln/>
        </p:spPr>
        <p:txBody>
          <a:bodyPr wrap="none" lIns="0" tIns="99235" rIns="59541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Математика (Средняя школа)</a:t>
            </a:r>
            <a:endParaRPr lang="en-US" sz="1000" dirty="0"/>
          </a:p>
        </p:txBody>
      </p:sp>
      <p:sp>
        <p:nvSpPr>
          <p:cNvPr id="20" name="Text 14"/>
          <p:cNvSpPr/>
          <p:nvPr/>
        </p:nvSpPr>
        <p:spPr>
          <a:xfrm>
            <a:off x="6638660" y="6457255"/>
            <a:ext cx="848894" cy="158750"/>
          </a:xfrm>
          <a:prstGeom prst="rect">
            <a:avLst/>
          </a:prstGeom>
          <a:noFill/>
          <a:ln/>
        </p:spPr>
        <p:txBody>
          <a:bodyPr wrap="none" lIns="0" tIns="59541" rIns="99235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2026-07-06T17:15:59Z</dcterms:created>
  <dcterms:modified xsi:type="dcterms:W3CDTF">2026-07-06T17:15:59Z</dcterms:modified>
</cp:coreProperties>
</file>