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embeddedFontLst>
    <p:embeddedFont>
      <p:font typeface="Gelasio"/>
      <p:regular r:id="rId201314"/>
    </p:embeddedFont>
    <p:embeddedFont>
      <p:font typeface="Gelasio SemiBold"/>
      <p:regular r:id="rId201315"/>
    </p:embeddedFont>
    <p:embeddedFont>
      <p:font typeface="Gelasio Bold"/>
      <p:regular r:id="rId201316"/>
    </p:embeddedFont>
    <p:embeddedFont>
      <p:font typeface="Gelasio Medium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image" Target="../media/image-11-3.svg"/><Relationship Id="rId4" Type="http://schemas.openxmlformats.org/officeDocument/2006/relationships/image" Target="../media/image-11-4.png"/><Relationship Id="rId5" Type="http://schemas.openxmlformats.org/officeDocument/2006/relationships/image" Target="../media/image-11-5.svg"/><Relationship Id="rId6" Type="http://schemas.openxmlformats.org/officeDocument/2006/relationships/image" Target="../media/image-11-6.png"/><Relationship Id="rId7" Type="http://schemas.openxmlformats.org/officeDocument/2006/relationships/image" Target="../media/image-11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1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image" Target="../media/image-18-2.png"/><Relationship Id="rId3" Type="http://schemas.openxmlformats.org/officeDocument/2006/relationships/image" Target="../media/image-18-3.svg"/><Relationship Id="rId4" Type="http://schemas.openxmlformats.org/officeDocument/2006/relationships/image" Target="../media/image-18-2.png"/><Relationship Id="rId5" Type="http://schemas.openxmlformats.org/officeDocument/2006/relationships/image" Target="../media/image-18-3.svg"/><Relationship Id="rId6" Type="http://schemas.openxmlformats.org/officeDocument/2006/relationships/image" Target="../media/image-18-2.png"/><Relationship Id="rId7" Type="http://schemas.openxmlformats.org/officeDocument/2006/relationships/image" Target="../media/image-18-3.svg"/><Relationship Id="rId8" Type="http://schemas.openxmlformats.org/officeDocument/2006/relationships/image" Target="../media/image-18-2.png"/><Relationship Id="rId9" Type="http://schemas.openxmlformats.org/officeDocument/2006/relationships/image" Target="../media/image-18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image" Target="../media/image-3-8.png"/><Relationship Id="rId9" Type="http://schemas.openxmlformats.org/officeDocument/2006/relationships/image" Target="../media/image-3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2.png"/><Relationship Id="rId5" Type="http://schemas.openxmlformats.org/officeDocument/2006/relationships/image" Target="../media/image-5-3.svg"/><Relationship Id="rId6" Type="http://schemas.openxmlformats.org/officeDocument/2006/relationships/image" Target="../media/image-5-2.png"/><Relationship Id="rId7" Type="http://schemas.openxmlformats.org/officeDocument/2006/relationships/image" Target="../media/image-5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057499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Геометрия: Углы и многоугольники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672095" y="3314402"/>
            <a:ext cx="541929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Математика 5 класс — Основы геометрии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5233360" y="3893145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Приветствуем вас в мире геометрии! Сегодня мы изучим самые базовые и важные элементы плоских фигур, которые окружают нас каждый день.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360686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Попробуй сам! 1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026940"/>
            <a:ext cx="378559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Задание «Охота за углами»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605683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Оглянись вокруг себя в комнате или классе: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61475" y="3120727"/>
            <a:ext cx="10868745" cy="755948"/>
          </a:xfrm>
          <a:prstGeom prst="roundRect">
            <a:avLst>
              <a:gd name="adj" fmla="val 3751"/>
            </a:avLst>
          </a:prstGeom>
          <a:solidFill>
            <a:srgbClr val="ECE6D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482" y="3388420"/>
            <a:ext cx="236234" cy="1890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75723" y="3356967"/>
            <a:ext cx="1067507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Запиши свои наблюдения в тетрадь — это поможет лучше запомнить материал!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61475" y="4089301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94640" indent="-294640">
              <a:lnSpc>
                <a:spcPct val="133000"/>
              </a:lnSpc>
              <a:buSzPct val="100000"/>
              <a:buChar char="​"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Найди как минимум 3 прямых угла.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61475" y="4145955"/>
            <a:ext cx="189007" cy="189012"/>
          </a:xfrm>
          <a:prstGeom prst="roundRect">
            <a:avLst>
              <a:gd name="adj" fmla="val 15001"/>
            </a:avLst>
          </a:prstGeom>
          <a:noFill/>
          <a:ln w="19050">
            <a:solidFill>
              <a:srgbClr val="7F674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61475" y="445779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94640" indent="-294640">
              <a:lnSpc>
                <a:spcPct val="133000"/>
              </a:lnSpc>
              <a:buSzPct val="100000"/>
              <a:buChar char="​"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Найди 1 острый угол среди окружающих предметов.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475" y="4514453"/>
            <a:ext cx="189007" cy="189012"/>
          </a:xfrm>
          <a:prstGeom prst="roundRect">
            <a:avLst>
              <a:gd name="adj" fmla="val 15001"/>
            </a:avLst>
          </a:prstGeom>
          <a:noFill/>
          <a:ln w="19050">
            <a:solidFill>
              <a:srgbClr val="7F674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61475" y="4826298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94640" indent="-294640">
              <a:lnSpc>
                <a:spcPct val="133000"/>
              </a:lnSpc>
              <a:buSzPct val="100000"/>
              <a:buChar char="​"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Найди 1 тупой угол среди окружающих предметов.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61475" y="4882952"/>
            <a:ext cx="189007" cy="189012"/>
          </a:xfrm>
          <a:prstGeom prst="roundRect">
            <a:avLst>
              <a:gd name="adj" fmla="val 15001"/>
            </a:avLst>
          </a:prstGeom>
          <a:noFill/>
          <a:ln w="19050">
            <a:solidFill>
              <a:srgbClr val="7F674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61475" y="5194796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94640" indent="-294640">
              <a:lnSpc>
                <a:spcPct val="133000"/>
              </a:lnSpc>
              <a:buSzPct val="100000"/>
              <a:buChar char="​"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Запиши свои наблюдения!</a:t>
            </a:r>
            <a:endParaRPr lang="en-US" sz="1450" dirty="0"/>
          </a:p>
        </p:txBody>
      </p:sp>
      <p:sp>
        <p:nvSpPr>
          <p:cNvPr id="15" name="Shape 12"/>
          <p:cNvSpPr/>
          <p:nvPr/>
        </p:nvSpPr>
        <p:spPr>
          <a:xfrm>
            <a:off x="661475" y="5251450"/>
            <a:ext cx="189007" cy="189012"/>
          </a:xfrm>
          <a:prstGeom prst="roundRect">
            <a:avLst>
              <a:gd name="adj" fmla="val 15001"/>
            </a:avLst>
          </a:prstGeom>
          <a:noFill/>
          <a:ln w="19050">
            <a:solidFill>
              <a:srgbClr val="7F674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1153099" y="6457255"/>
            <a:ext cx="906341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50677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Решение задания 1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316930"/>
            <a:ext cx="379948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Какие предметы ты нашел?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61475" y="1895673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Давай сравним твои наблюдения с типичными ответами: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410718"/>
            <a:ext cx="472468" cy="4724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70177" y="2410718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Прямые углы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1370177" y="2819400"/>
            <a:ext cx="558815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Углы твоего стола, монитора, экрана телефона или оконной рамы.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802261"/>
            <a:ext cx="472468" cy="4724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70177" y="3802261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Острые углы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1370177" y="4210943"/>
            <a:ext cx="558815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Угол, под которым заточен твой карандаш, или угол раскрытого ноутбука.</a:t>
            </a:r>
            <a:endParaRPr lang="en-US" sz="14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5193804"/>
            <a:ext cx="472468" cy="47248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370177" y="5193804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Тупые углы</a:t>
            </a:r>
            <a:endParaRPr lang="en-US" sz="1850" dirty="0"/>
          </a:p>
        </p:txBody>
      </p:sp>
      <p:sp>
        <p:nvSpPr>
          <p:cNvPr id="14" name="Text 8"/>
          <p:cNvSpPr/>
          <p:nvPr/>
        </p:nvSpPr>
        <p:spPr>
          <a:xfrm>
            <a:off x="1370177" y="5602486"/>
            <a:ext cx="558815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Угол наклона сиденья стула или угол между ветками дерева за окном.</a:t>
            </a:r>
            <a:endParaRPr lang="en-US" sz="1450" dirty="0"/>
          </a:p>
        </p:txBody>
      </p:sp>
      <p:sp>
        <p:nvSpPr>
          <p:cNvPr id="15" name="Text 9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6605521" y="6457255"/>
            <a:ext cx="882033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7818"/>
            <a:ext cx="5225423" cy="10705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Что такое многоугольник?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61475" y="1930400"/>
            <a:ext cx="3494199" cy="267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Замкнутые плоские фигуры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661475" y="2353171"/>
            <a:ext cx="5225423" cy="522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Многоугольник — это плоская геометрическая фигура, ограниченная замкнутой ломаной линией.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475" y="3015357"/>
            <a:ext cx="5225423" cy="892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Вершины:</a:t>
            </a:r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Точки соединения сторон.</a:t>
            </a:r>
            <a:endParaRPr lang="en-US" sz="1300" dirty="0"/>
          </a:p>
          <a:p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Стороны:</a:t>
            </a:r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Отрезки ломаной линии.</a:t>
            </a:r>
            <a:endParaRPr lang="en-US" sz="1300" dirty="0"/>
          </a:p>
          <a:p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Периметр (P):</a:t>
            </a:r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Сумма длин всех сторон многоугольника.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61475" y="4047331"/>
            <a:ext cx="583500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Формула периметра: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61475" y="4505027"/>
            <a:ext cx="5835008" cy="2924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endParaRPr lang="en-US" sz="15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4505027"/>
            <a:ext cx="5225423" cy="292497"/>
          </a:xfrm>
          <a:prstGeom prst="rect">
            <a:avLst/>
          </a:prstGeom>
        </p:spPr>
      </p:pic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11160342" y="6459339"/>
            <a:ext cx="89909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57138"/>
            <a:ext cx="5513448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Виды многоугольников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661475" y="1349970"/>
            <a:ext cx="388650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Семейство по количеству углов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661475" y="1845270"/>
            <a:ext cx="690644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Многоугольники называют по количеству их углов и сторон: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61475" y="2276078"/>
            <a:ext cx="6296860" cy="3824684"/>
          </a:xfrm>
          <a:prstGeom prst="roundRect">
            <a:avLst>
              <a:gd name="adj" fmla="val 667"/>
            </a:avLst>
          </a:prstGeom>
          <a:solidFill>
            <a:srgbClr val="EEE8DD"/>
          </a:solidFill>
          <a:ln/>
        </p:spPr>
      </p:sp>
      <p:sp>
        <p:nvSpPr>
          <p:cNvPr id="7" name="Shape 4"/>
          <p:cNvSpPr/>
          <p:nvPr/>
        </p:nvSpPr>
        <p:spPr>
          <a:xfrm>
            <a:off x="661475" y="2276078"/>
            <a:ext cx="6296860" cy="956171"/>
          </a:xfrm>
          <a:prstGeom prst="rect">
            <a:avLst/>
          </a:prstGeom>
          <a:solidFill>
            <a:srgbClr val="EEE8DD"/>
          </a:solidFill>
          <a:ln/>
        </p:spPr>
      </p:sp>
      <p:sp>
        <p:nvSpPr>
          <p:cNvPr id="8" name="Text 5"/>
          <p:cNvSpPr/>
          <p:nvPr/>
        </p:nvSpPr>
        <p:spPr>
          <a:xfrm>
            <a:off x="831532" y="2446139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Треугольник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831532" y="2803624"/>
            <a:ext cx="595674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 стороны, 3 угла.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61475" y="3232249"/>
            <a:ext cx="6296860" cy="956171"/>
          </a:xfrm>
          <a:prstGeom prst="rect">
            <a:avLst/>
          </a:prstGeom>
          <a:solidFill>
            <a:srgbClr val="EEE8DD"/>
          </a:solidFill>
          <a:ln/>
        </p:spPr>
      </p:sp>
      <p:sp>
        <p:nvSpPr>
          <p:cNvPr id="11" name="Shape 8"/>
          <p:cNvSpPr/>
          <p:nvPr/>
        </p:nvSpPr>
        <p:spPr>
          <a:xfrm>
            <a:off x="661475" y="3232249"/>
            <a:ext cx="6296860" cy="19050"/>
          </a:xfrm>
          <a:prstGeom prst="roundRect">
            <a:avLst>
              <a:gd name="adj" fmla="val 133950"/>
            </a:avLst>
          </a:prstGeom>
          <a:solidFill>
            <a:srgbClr val="D4CEC3"/>
          </a:solidFill>
          <a:ln/>
        </p:spPr>
      </p:sp>
      <p:sp>
        <p:nvSpPr>
          <p:cNvPr id="12" name="Text 9"/>
          <p:cNvSpPr/>
          <p:nvPr/>
        </p:nvSpPr>
        <p:spPr>
          <a:xfrm>
            <a:off x="831532" y="3402310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Четырехугольник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831532" y="3759795"/>
            <a:ext cx="595674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 стороны, 4 угла (квадрат, прямоугольник).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61475" y="4188420"/>
            <a:ext cx="6296860" cy="956171"/>
          </a:xfrm>
          <a:prstGeom prst="rect">
            <a:avLst/>
          </a:prstGeom>
          <a:solidFill>
            <a:srgbClr val="EEE8DD"/>
          </a:solidFill>
          <a:ln/>
        </p:spPr>
      </p:sp>
      <p:sp>
        <p:nvSpPr>
          <p:cNvPr id="15" name="Shape 12"/>
          <p:cNvSpPr/>
          <p:nvPr/>
        </p:nvSpPr>
        <p:spPr>
          <a:xfrm>
            <a:off x="661475" y="4188420"/>
            <a:ext cx="6296860" cy="19050"/>
          </a:xfrm>
          <a:prstGeom prst="roundRect">
            <a:avLst>
              <a:gd name="adj" fmla="val 133950"/>
            </a:avLst>
          </a:prstGeom>
          <a:solidFill>
            <a:srgbClr val="D4CEC3"/>
          </a:solidFill>
          <a:ln/>
        </p:spPr>
      </p:sp>
      <p:sp>
        <p:nvSpPr>
          <p:cNvPr id="16" name="Text 13"/>
          <p:cNvSpPr/>
          <p:nvPr/>
        </p:nvSpPr>
        <p:spPr>
          <a:xfrm>
            <a:off x="831532" y="4358481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Пятиугольник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831532" y="4715966"/>
            <a:ext cx="595674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 сторон, 5 углов.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61475" y="5144591"/>
            <a:ext cx="6296860" cy="956171"/>
          </a:xfrm>
          <a:prstGeom prst="rect">
            <a:avLst/>
          </a:prstGeom>
          <a:solidFill>
            <a:srgbClr val="EEE8DD"/>
          </a:solidFill>
          <a:ln/>
        </p:spPr>
      </p:sp>
      <p:sp>
        <p:nvSpPr>
          <p:cNvPr id="19" name="Shape 16"/>
          <p:cNvSpPr/>
          <p:nvPr/>
        </p:nvSpPr>
        <p:spPr>
          <a:xfrm>
            <a:off x="661475" y="5144591"/>
            <a:ext cx="6296860" cy="19050"/>
          </a:xfrm>
          <a:prstGeom prst="roundRect">
            <a:avLst>
              <a:gd name="adj" fmla="val 133950"/>
            </a:avLst>
          </a:prstGeom>
          <a:solidFill>
            <a:srgbClr val="D4CEC3"/>
          </a:solidFill>
          <a:ln/>
        </p:spPr>
      </p:sp>
      <p:sp>
        <p:nvSpPr>
          <p:cNvPr id="20" name="Text 17"/>
          <p:cNvSpPr/>
          <p:nvPr/>
        </p:nvSpPr>
        <p:spPr>
          <a:xfrm>
            <a:off x="831532" y="5314652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Шестиугольник</a:t>
            </a:r>
            <a:endParaRPr lang="en-US" sz="1650" dirty="0"/>
          </a:p>
        </p:txBody>
      </p:sp>
      <p:sp>
        <p:nvSpPr>
          <p:cNvPr id="21" name="Text 18"/>
          <p:cNvSpPr/>
          <p:nvPr/>
        </p:nvSpPr>
        <p:spPr>
          <a:xfrm>
            <a:off x="831532" y="5672138"/>
            <a:ext cx="595674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6 сторон, 6 углов (как соты или гайки).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6589349" y="6457255"/>
            <a:ext cx="898205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90563"/>
            <a:ext cx="5176906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Виды треугольников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5233360" y="1319907"/>
            <a:ext cx="374541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Классификация по сторонам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5233360" y="1856284"/>
            <a:ext cx="6296860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Треугольники бывают разными в зависимости от соотношения длин их сторон:</a:t>
            </a:r>
            <a:endParaRPr lang="en-US" sz="14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608362"/>
            <a:ext cx="6296860" cy="107265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39840" y="2813248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Равносторонний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5539840" y="3196034"/>
            <a:ext cx="5785499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Все три стороны равны (и все углы по 60°).</a:t>
            </a:r>
            <a:endParaRPr lang="en-US" sz="14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851573"/>
            <a:ext cx="6296860" cy="107265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539840" y="4056459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Равнобедренный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5539840" y="4439245"/>
            <a:ext cx="5785499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Две стороны равны между собой.</a:t>
            </a:r>
            <a:endParaRPr lang="en-US" sz="14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5094784"/>
            <a:ext cx="6296860" cy="107265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539840" y="5299670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Разносторонний</a:t>
            </a:r>
            <a:endParaRPr lang="en-US" sz="1750" dirty="0"/>
          </a:p>
        </p:txBody>
      </p:sp>
      <p:sp>
        <p:nvSpPr>
          <p:cNvPr id="14" name="Text 8"/>
          <p:cNvSpPr/>
          <p:nvPr/>
        </p:nvSpPr>
        <p:spPr>
          <a:xfrm>
            <a:off x="5539840" y="5682456"/>
            <a:ext cx="5785499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Все три стороны имеют разную длину.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4704141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11159548" y="6457255"/>
            <a:ext cx="899892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59619"/>
            <a:ext cx="3917356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Разбор задачи 3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61475" y="1210072"/>
            <a:ext cx="3509577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Вычисляем периметр треугольника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475" y="1555651"/>
            <a:ext cx="11478330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Давай найдем периметр треугольника со сторонами 5 см, 5 см и 8 см: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61475" y="1943993"/>
            <a:ext cx="264610" cy="1652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61475" y="2149673"/>
            <a:ext cx="5273047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253853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61475" y="2553097"/>
            <a:ext cx="5273047" cy="3599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Определим вид треугольника. Две стороны равны (5 см) → это </a:t>
            </a:r>
            <a:pPr algn="l" indent="0" marL="0">
              <a:lnSpc>
                <a:spcPct val="113000"/>
              </a:lnSpc>
              <a:buNone/>
            </a:pPr>
            <a:r>
              <a:rPr lang="en-US" sz="10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равнобедренный</a:t>
            </a:r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треугольник.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61475" y="3104852"/>
            <a:ext cx="264610" cy="1652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61475" y="3310533"/>
            <a:ext cx="5273047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414712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61475" y="3713956"/>
            <a:ext cx="5273047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Запишем формулу периметра: </a:t>
            </a:r>
            <a:pPr algn="l" indent="0" marL="0">
              <a:lnSpc>
                <a:spcPct val="113000"/>
              </a:lnSpc>
              <a:buNone/>
            </a:pPr>
            <a:r>
              <a:rPr lang="en-US" sz="10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P = a + b + c</a:t>
            </a:r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61475" y="4085729"/>
            <a:ext cx="264610" cy="1652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61475" y="4291409"/>
            <a:ext cx="5273047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395589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1475" y="4694833"/>
            <a:ext cx="5273047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Подставим наши значения: P = 5 + 5 + 8.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61475" y="5066605"/>
            <a:ext cx="264610" cy="1652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61475" y="5272286"/>
            <a:ext cx="5273047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9" name="Text 17"/>
          <p:cNvSpPr/>
          <p:nvPr/>
        </p:nvSpPr>
        <p:spPr>
          <a:xfrm>
            <a:off x="661475" y="5376466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Результат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1475" y="5675709"/>
            <a:ext cx="5273047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Периметр треугольника равен </a:t>
            </a:r>
            <a:pPr algn="l" indent="0" marL="0">
              <a:lnSpc>
                <a:spcPct val="113000"/>
              </a:lnSpc>
              <a:buNone/>
            </a:pPr>
            <a:r>
              <a:rPr lang="en-US" sz="10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18 см</a:t>
            </a:r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1000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3523" y="1943993"/>
            <a:ext cx="3691044" cy="3691136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6263523" y="5752306"/>
            <a:ext cx="5882632" cy="228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endParaRPr lang="en-US" sz="1150" dirty="0"/>
          </a:p>
        </p:txBody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523" y="5752306"/>
            <a:ext cx="5273047" cy="22879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5" name="Text 21"/>
          <p:cNvSpPr/>
          <p:nvPr/>
        </p:nvSpPr>
        <p:spPr>
          <a:xfrm>
            <a:off x="11164311" y="6457255"/>
            <a:ext cx="895129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062930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Попробуй сам! 2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1729184"/>
            <a:ext cx="517115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Задача на периметр четырехугольника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5233360" y="2307927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Реши задачу самостоятельно: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5233360" y="2822972"/>
            <a:ext cx="3053877" cy="1693962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7" name="Text 4"/>
          <p:cNvSpPr/>
          <p:nvPr/>
        </p:nvSpPr>
        <p:spPr>
          <a:xfrm>
            <a:off x="5422367" y="3011984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Твое задание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5422367" y="3420666"/>
            <a:ext cx="26758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Найди периметр прямоугольной рамки для фотографии.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8476244" y="2822972"/>
            <a:ext cx="3053976" cy="1693962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10" name="Text 7"/>
          <p:cNvSpPr/>
          <p:nvPr/>
        </p:nvSpPr>
        <p:spPr>
          <a:xfrm>
            <a:off x="8665251" y="3011984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Длины сторон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8665251" y="3420666"/>
            <a:ext cx="267596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Длина рамки равна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6 см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а ширина —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4 см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5233360" y="4705945"/>
            <a:ext cx="6296860" cy="1089124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</p:sp>
      <p:sp>
        <p:nvSpPr>
          <p:cNvPr id="13" name="Text 10"/>
          <p:cNvSpPr/>
          <p:nvPr/>
        </p:nvSpPr>
        <p:spPr>
          <a:xfrm>
            <a:off x="5422367" y="4894957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Подсказка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5422367" y="5303639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 прямоугольника противоположные стороны равны!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4704141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1159350" y="6457255"/>
            <a:ext cx="90009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59619"/>
            <a:ext cx="3917356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Решение задания 2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61475" y="1210072"/>
            <a:ext cx="2263421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Разбор вычислений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475" y="1555651"/>
            <a:ext cx="11478330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Проверь свой ход мыслей и расчеты: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66227" y="1839813"/>
            <a:ext cx="5463542" cy="4258469"/>
          </a:xfrm>
          <a:prstGeom prst="roundRect">
            <a:avLst>
              <a:gd name="adj" fmla="val 466"/>
            </a:avLst>
          </a:prstGeom>
          <a:solidFill>
            <a:srgbClr val="D3C5B6"/>
          </a:solidFill>
          <a:ln/>
        </p:spPr>
      </p:sp>
      <p:sp>
        <p:nvSpPr>
          <p:cNvPr id="6" name="Text 4"/>
          <p:cNvSpPr/>
          <p:nvPr/>
        </p:nvSpPr>
        <p:spPr>
          <a:xfrm>
            <a:off x="698483" y="1943993"/>
            <a:ext cx="264610" cy="1652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98483" y="2149673"/>
            <a:ext cx="5199032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8" name="Text 6"/>
          <p:cNvSpPr/>
          <p:nvPr/>
        </p:nvSpPr>
        <p:spPr>
          <a:xfrm>
            <a:off x="698483" y="2253853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98483" y="2553097"/>
            <a:ext cx="5199032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Прямоугольник имеет две стороны по 6 см и две стороны по 4 см.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98483" y="2924870"/>
            <a:ext cx="264610" cy="1652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98483" y="3130550"/>
            <a:ext cx="5199032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2" name="Text 10"/>
          <p:cNvSpPr/>
          <p:nvPr/>
        </p:nvSpPr>
        <p:spPr>
          <a:xfrm>
            <a:off x="698483" y="3234730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98483" y="3533973"/>
            <a:ext cx="5199032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Складываем все стороны: P = 6 + 4 + 6 + 4.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98483" y="3905746"/>
            <a:ext cx="264610" cy="1652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98483" y="4111427"/>
            <a:ext cx="5199032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6" name="Text 14"/>
          <p:cNvSpPr/>
          <p:nvPr/>
        </p:nvSpPr>
        <p:spPr>
          <a:xfrm>
            <a:off x="698483" y="4215606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98483" y="4514850"/>
            <a:ext cx="5199032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Также можно использовать формулу: P = 2 × (a + b) → P = 2 × (6 + 4) = 2 × 10.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98483" y="4886623"/>
            <a:ext cx="264610" cy="1652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98483" y="5092303"/>
            <a:ext cx="5199032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20" name="Text 18"/>
          <p:cNvSpPr/>
          <p:nvPr/>
        </p:nvSpPr>
        <p:spPr>
          <a:xfrm>
            <a:off x="698483" y="5196483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Ответ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98483" y="5495727"/>
            <a:ext cx="5199032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Периметр рамки равен </a:t>
            </a:r>
            <a:pPr algn="l" indent="0" marL="0">
              <a:lnSpc>
                <a:spcPct val="113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20 см</a:t>
            </a:r>
            <a:pPr algn="l" indent="0" marL="0">
              <a:lnSpc>
                <a:spcPct val="11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1000" dirty="0"/>
          </a:p>
        </p:txBody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3523" y="1943993"/>
            <a:ext cx="3691044" cy="3691136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6263523" y="5752306"/>
            <a:ext cx="5882632" cy="228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endParaRPr lang="en-US" sz="1150" dirty="0"/>
          </a:p>
        </p:txBody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523" y="5752306"/>
            <a:ext cx="5273047" cy="228798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11167783" y="6457255"/>
            <a:ext cx="89165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62000"/>
            <a:ext cx="4089397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Главные выводы урока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661475" y="1177826"/>
            <a:ext cx="2955752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Шпаргалка по углам и фигурам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61475" y="1489571"/>
            <a:ext cx="6906444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Запомни эти ключевые правила геометрии: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741488"/>
            <a:ext cx="6296860" cy="102879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97004" y="2232819"/>
            <a:ext cx="1535769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Измерение углов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797004" y="2472630"/>
            <a:ext cx="6025801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Угол</a:t>
            </a:r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измеряется транспортиром в градусах (°).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2850059"/>
            <a:ext cx="6296860" cy="102879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97004" y="3341390"/>
            <a:ext cx="1535769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Виды углов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797004" y="3581202"/>
            <a:ext cx="6025801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Углы бывают </a:t>
            </a:r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острыми</a:t>
            </a:r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(&lt;90°), </a:t>
            </a:r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прямыми</a:t>
            </a:r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(90°), </a:t>
            </a:r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тупыми</a:t>
            </a:r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(&gt;90°) и </a:t>
            </a:r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развернутыми</a:t>
            </a:r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(180°).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3958630"/>
            <a:ext cx="6296860" cy="102879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97004" y="4449961"/>
            <a:ext cx="1535769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Периметр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797004" y="4689773"/>
            <a:ext cx="6025801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Периметр (P)</a:t>
            </a:r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многоугольника — это просто сумма длин всех его сторон.</a:t>
            </a:r>
            <a:endParaRPr lang="en-US" sz="9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1475" y="5067201"/>
            <a:ext cx="6296860" cy="102879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97004" y="5558532"/>
            <a:ext cx="1535769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Треугольники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797004" y="5798344"/>
            <a:ext cx="6025801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 </a:t>
            </a:r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равностороннего</a:t>
            </a:r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треугольника все стороны равны, у </a:t>
            </a:r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равнобедренного</a:t>
            </a:r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только две.</a:t>
            </a:r>
            <a:endParaRPr lang="en-US" sz="950" dirty="0"/>
          </a:p>
        </p:txBody>
      </p:sp>
      <p:sp>
        <p:nvSpPr>
          <p:cNvPr id="18" name="Text 11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2"/>
          <p:cNvSpPr/>
          <p:nvPr/>
        </p:nvSpPr>
        <p:spPr>
          <a:xfrm>
            <a:off x="6583495" y="6457255"/>
            <a:ext cx="904059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30374"/>
            <a:ext cx="563469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Быстрый экспресс-тест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1559719"/>
            <a:ext cx="285415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Проверь свои силы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661475" y="2010767"/>
            <a:ext cx="5824888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Попробуй устно ответить на три вопроса: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61475" y="2482751"/>
            <a:ext cx="404009" cy="404019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sp>
        <p:nvSpPr>
          <p:cNvPr id="6" name="Text 4"/>
          <p:cNvSpPr/>
          <p:nvPr/>
        </p:nvSpPr>
        <p:spPr>
          <a:xfrm>
            <a:off x="728843" y="2516436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36036" y="2544465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Вопрос 1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236036" y="2995513"/>
            <a:ext cx="4640742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Как называется угол величиной 95 градусов?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61475" y="3616722"/>
            <a:ext cx="404009" cy="404019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sp>
        <p:nvSpPr>
          <p:cNvPr id="10" name="Text 8"/>
          <p:cNvSpPr/>
          <p:nvPr/>
        </p:nvSpPr>
        <p:spPr>
          <a:xfrm>
            <a:off x="728843" y="3650407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236036" y="3678436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Вопрос 2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1236036" y="4129484"/>
            <a:ext cx="4640742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Верно ли, что у равнобедренного треугольника все три стороны равны?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61475" y="5030788"/>
            <a:ext cx="404009" cy="404019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sp>
        <p:nvSpPr>
          <p:cNvPr id="14" name="Text 12"/>
          <p:cNvSpPr/>
          <p:nvPr/>
        </p:nvSpPr>
        <p:spPr>
          <a:xfrm>
            <a:off x="728843" y="5064472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236036" y="5092502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Вопрос 3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1236036" y="5543550"/>
            <a:ext cx="4640742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Какой периметр у квадрата со стороной 5 см?</a:t>
            </a:r>
            <a:endParaRPr lang="en-US" sz="140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1267" y="951706"/>
            <a:ext cx="4954464" cy="495458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1159350" y="6457255"/>
            <a:ext cx="90009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911721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Почему это важно?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1577975"/>
            <a:ext cx="31254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Геометрия вокруг нас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5233360" y="2156718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Взгляни на окружающий мир. Книги, здания, дорожные знаки, пчелиные соты — все они состоят из геометрических форм и углов.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5233360" y="2974181"/>
            <a:ext cx="3053877" cy="1693962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7" name="Text 4"/>
          <p:cNvSpPr/>
          <p:nvPr/>
        </p:nvSpPr>
        <p:spPr>
          <a:xfrm>
            <a:off x="5422367" y="3163193"/>
            <a:ext cx="253735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Архитектура и дизайн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5422367" y="3571875"/>
            <a:ext cx="267586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Строители используют углы, чтобы дома стояли прочно.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8476244" y="2974181"/>
            <a:ext cx="3053976" cy="1693962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10" name="Text 7"/>
          <p:cNvSpPr/>
          <p:nvPr/>
        </p:nvSpPr>
        <p:spPr>
          <a:xfrm>
            <a:off x="8665251" y="3163193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Природа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8665251" y="3571875"/>
            <a:ext cx="267596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Пчелы строят идеальные шестиугольные соты для экономии места.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5233360" y="4857155"/>
            <a:ext cx="6296860" cy="1089124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</p:sp>
      <p:sp>
        <p:nvSpPr>
          <p:cNvPr id="13" name="Text 10"/>
          <p:cNvSpPr/>
          <p:nvPr/>
        </p:nvSpPr>
        <p:spPr>
          <a:xfrm>
            <a:off x="5422367" y="5046166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Навигация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5422367" y="5454848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Летчики и капитаны рассчитывают путь с помощью углов.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4704141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1217193" y="6457255"/>
            <a:ext cx="84224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54943"/>
            <a:ext cx="595625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Ответы на экспресс-тест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61475" y="1284287"/>
            <a:ext cx="285415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Подведение итогов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61475" y="1820664"/>
            <a:ext cx="690644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Давай проверим твои ответы: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61475" y="2292648"/>
            <a:ext cx="3063104" cy="1582043"/>
          </a:xfrm>
          <a:prstGeom prst="roundRect">
            <a:avLst>
              <a:gd name="adj" fmla="val 1703"/>
            </a:avLst>
          </a:prstGeom>
          <a:solidFill>
            <a:srgbClr val="EEE8DD"/>
          </a:solidFill>
          <a:ln/>
        </p:spPr>
      </p:sp>
      <p:sp>
        <p:nvSpPr>
          <p:cNvPr id="7" name="Text 4"/>
          <p:cNvSpPr/>
          <p:nvPr/>
        </p:nvSpPr>
        <p:spPr>
          <a:xfrm>
            <a:off x="840957" y="2472134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Ответ 1: Тупой угол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840957" y="2854920"/>
            <a:ext cx="2704139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Так как он больше 90 градусов.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895131" y="2292648"/>
            <a:ext cx="3063203" cy="1582043"/>
          </a:xfrm>
          <a:prstGeom prst="roundRect">
            <a:avLst>
              <a:gd name="adj" fmla="val 1703"/>
            </a:avLst>
          </a:prstGeom>
          <a:solidFill>
            <a:srgbClr val="EEE8DD"/>
          </a:solidFill>
          <a:ln/>
        </p:spPr>
      </p:sp>
      <p:sp>
        <p:nvSpPr>
          <p:cNvPr id="10" name="Text 7"/>
          <p:cNvSpPr/>
          <p:nvPr/>
        </p:nvSpPr>
        <p:spPr>
          <a:xfrm>
            <a:off x="4074614" y="2472134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Ответ 2: Неверно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4074614" y="2854920"/>
            <a:ext cx="2704239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 равнобедренного равны только 2 стороны. Если равны все 3 — он равносторонний.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61475" y="4045248"/>
            <a:ext cx="6296860" cy="1301948"/>
          </a:xfrm>
          <a:prstGeom prst="roundRect">
            <a:avLst>
              <a:gd name="adj" fmla="val 2069"/>
            </a:avLst>
          </a:prstGeom>
          <a:solidFill>
            <a:srgbClr val="EEE8DD"/>
          </a:solidFill>
          <a:ln/>
        </p:spPr>
      </p:sp>
      <p:sp>
        <p:nvSpPr>
          <p:cNvPr id="13" name="Text 10"/>
          <p:cNvSpPr/>
          <p:nvPr/>
        </p:nvSpPr>
        <p:spPr>
          <a:xfrm>
            <a:off x="840957" y="4224734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Ответ 3: 20 см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840957" y="4607520"/>
            <a:ext cx="5937895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 квадрата 4 равные стороны: 5 + 5 + 5 + 5 = 20 см (или 5 × 4 = 20 см).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61475" y="5539085"/>
            <a:ext cx="25399" cy="663873"/>
          </a:xfrm>
          <a:prstGeom prst="roundRect">
            <a:avLst>
              <a:gd name="adj" fmla="val 60001"/>
            </a:avLst>
          </a:prstGeom>
          <a:solidFill>
            <a:srgbClr val="D3C5B6"/>
          </a:solidFill>
          <a:ln/>
        </p:spPr>
      </p:sp>
      <p:sp>
        <p:nvSpPr>
          <p:cNvPr id="16" name="Text 13"/>
          <p:cNvSpPr/>
          <p:nvPr/>
        </p:nvSpPr>
        <p:spPr>
          <a:xfrm>
            <a:off x="625955" y="5730974"/>
            <a:ext cx="6637171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Отличная работа сегодня! Геометрия покорена!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6564148" y="6457255"/>
            <a:ext cx="923406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98302"/>
            <a:ext cx="5426038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Цели сегодняшнего урока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5233360" y="1219101"/>
            <a:ext cx="3579624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Что мы узнаем и чему научимся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5233360" y="1636713"/>
            <a:ext cx="6906444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Сегодня мы погрузимся в мир плоских фигур и линий: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1990427"/>
            <a:ext cx="6296860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41417" y="2302272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5978177" y="2160687"/>
            <a:ext cx="189016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Понятие угла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5978177" y="2469455"/>
            <a:ext cx="5381788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Узнаем, из чего состоит угол и как его измерить.</a:t>
            </a:r>
            <a:endParaRPr lang="en-US" sz="11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018631"/>
            <a:ext cx="6296860" cy="9072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441417" y="3330476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5978177" y="3188891"/>
            <a:ext cx="198363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Классификация углов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5978177" y="3497659"/>
            <a:ext cx="5381788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Научимся различать острые, прямые, тупые и развернутые углы.</a:t>
            </a:r>
            <a:endParaRPr lang="en-US" sz="11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4046835"/>
            <a:ext cx="6296860" cy="90725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441417" y="4358680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5978177" y="4217095"/>
            <a:ext cx="189016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Многоугольники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5978177" y="4525863"/>
            <a:ext cx="5381788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Изучим замкнутые фигуры, их стороны и вершины.</a:t>
            </a:r>
            <a:endParaRPr lang="en-US" sz="11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3360" y="5075039"/>
            <a:ext cx="6296860" cy="1084659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441417" y="5475585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4</a:t>
            </a:r>
            <a:endParaRPr lang="en-US" sz="1750" dirty="0"/>
          </a:p>
        </p:txBody>
      </p:sp>
      <p:sp>
        <p:nvSpPr>
          <p:cNvPr id="20" name="Text 13"/>
          <p:cNvSpPr/>
          <p:nvPr/>
        </p:nvSpPr>
        <p:spPr>
          <a:xfrm>
            <a:off x="5978177" y="5245298"/>
            <a:ext cx="1922216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Виды треугольников</a:t>
            </a:r>
            <a:endParaRPr lang="en-US" sz="1450" dirty="0"/>
          </a:p>
        </p:txBody>
      </p:sp>
      <p:sp>
        <p:nvSpPr>
          <p:cNvPr id="21" name="Text 14"/>
          <p:cNvSpPr/>
          <p:nvPr/>
        </p:nvSpPr>
        <p:spPr>
          <a:xfrm>
            <a:off x="5978177" y="5554067"/>
            <a:ext cx="5381788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Разберемся в семействе треугольников и научимся находить их периметр.</a:t>
            </a:r>
            <a:endParaRPr lang="en-US" sz="1150" dirty="0"/>
          </a:p>
        </p:txBody>
      </p:sp>
      <p:sp>
        <p:nvSpPr>
          <p:cNvPr id="22" name="Text 15"/>
          <p:cNvSpPr/>
          <p:nvPr/>
        </p:nvSpPr>
        <p:spPr>
          <a:xfrm>
            <a:off x="4704141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3" name="Text 16"/>
          <p:cNvSpPr/>
          <p:nvPr/>
        </p:nvSpPr>
        <p:spPr>
          <a:xfrm>
            <a:off x="11218086" y="6457255"/>
            <a:ext cx="84135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7818"/>
            <a:ext cx="4891957" cy="5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Что такое угол?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61475" y="1395115"/>
            <a:ext cx="2750771" cy="267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Точка и два луча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661475" y="1817886"/>
            <a:ext cx="5225423" cy="522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Угол — это геометрическая фигура, образованная двумя лучами, выходящими из одной точки.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475" y="2480072"/>
            <a:ext cx="5225423" cy="16760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Вершина угла:</a:t>
            </a:r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Точка, из которой выходят лучи (точка начала).</a:t>
            </a:r>
            <a:endParaRPr lang="en-US" sz="1300" dirty="0"/>
          </a:p>
          <a:p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Стороны угла:</a:t>
            </a:r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Сами лучи, которые расходятся в разные стороны.</a:t>
            </a:r>
            <a:endParaRPr lang="en-US" sz="1300" dirty="0"/>
          </a:p>
          <a:p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Градусы (°):</a:t>
            </a:r>
            <a:pPr algn="l" marL="264160" indent="-264160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Единица измерения углов. Полный оборот по кругу составляет 360 градусов.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216300" y="6459339"/>
            <a:ext cx="84314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953095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Как измерить угол?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619349"/>
            <a:ext cx="400149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Знакомство с транспортиром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61475" y="2198092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Транспортир — это главный инструмент для измерения углов в геометрии.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315" y="3021409"/>
            <a:ext cx="283461" cy="2834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75723" y="3015555"/>
            <a:ext cx="244151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Шкала транспортира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1275723" y="3424238"/>
            <a:ext cx="568261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Имеет деления от 0 до 180 градусов.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2315" y="4110534"/>
            <a:ext cx="283461" cy="2834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275723" y="4104680"/>
            <a:ext cx="239012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Центр транспортира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1275723" y="4513362"/>
            <a:ext cx="568261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Совмещается с вершиной измеряемого угла.</a:t>
            </a:r>
            <a:endParaRPr lang="en-US" sz="14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315" y="5199658"/>
            <a:ext cx="283461" cy="2834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275723" y="5193804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Базовая линия</a:t>
            </a:r>
            <a:endParaRPr lang="en-US" sz="1850" dirty="0"/>
          </a:p>
        </p:txBody>
      </p:sp>
      <p:sp>
        <p:nvSpPr>
          <p:cNvPr id="14" name="Text 8"/>
          <p:cNvSpPr/>
          <p:nvPr/>
        </p:nvSpPr>
        <p:spPr>
          <a:xfrm>
            <a:off x="1275723" y="5602486"/>
            <a:ext cx="568261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Выравнивается по одной из сторон угла для точного отсчета.</a:t>
            </a:r>
            <a:endParaRPr lang="en-US" sz="1450" dirty="0"/>
          </a:p>
        </p:txBody>
      </p:sp>
      <p:sp>
        <p:nvSpPr>
          <p:cNvPr id="15" name="Text 9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6649276" y="6457255"/>
            <a:ext cx="83827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73497"/>
            <a:ext cx="4330790" cy="465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Разбор задачи 1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661475" y="1185466"/>
            <a:ext cx="3126999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Измеряем угол на практике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61475" y="1593751"/>
            <a:ext cx="6906444" cy="212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Давай измерим угол на листе бумаги шаг за шагом: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61475" y="1938437"/>
            <a:ext cx="297649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01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661475" y="2172395"/>
            <a:ext cx="6296860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8" name="Text 5"/>
          <p:cNvSpPr/>
          <p:nvPr/>
        </p:nvSpPr>
        <p:spPr>
          <a:xfrm>
            <a:off x="661475" y="2284909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1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61475" y="2587625"/>
            <a:ext cx="6296860" cy="212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Положи транспортир так, чтобы его центр совпал с вершиной угла.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61475" y="3029248"/>
            <a:ext cx="297649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02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61475" y="3263205"/>
            <a:ext cx="6296860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2" name="Text 9"/>
          <p:cNvSpPr/>
          <p:nvPr/>
        </p:nvSpPr>
        <p:spPr>
          <a:xfrm>
            <a:off x="661475" y="3375720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2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61475" y="3678436"/>
            <a:ext cx="6296860" cy="212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Выровняй нижнюю линию транспортира с одной стороной угла.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61475" y="4120059"/>
            <a:ext cx="297649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03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61475" y="4354016"/>
            <a:ext cx="6296860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6" name="Text 13"/>
          <p:cNvSpPr/>
          <p:nvPr/>
        </p:nvSpPr>
        <p:spPr>
          <a:xfrm>
            <a:off x="661475" y="4466530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3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661475" y="4769247"/>
            <a:ext cx="6296860" cy="212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Посмотри, через какое деление на полукруглой шкале проходит вторая сторона угла.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661475" y="5210870"/>
            <a:ext cx="297649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04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661475" y="5444827"/>
            <a:ext cx="6296860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20" name="Text 17"/>
          <p:cNvSpPr/>
          <p:nvPr/>
        </p:nvSpPr>
        <p:spPr>
          <a:xfrm>
            <a:off x="661475" y="5557341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Результат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661475" y="5860058"/>
            <a:ext cx="6296860" cy="212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Наша линия указывает на деление 45. Значит, этот угол равен </a:t>
            </a:r>
            <a:pPr algn="l" indent="0" marL="0">
              <a:lnSpc>
                <a:spcPct val="119000"/>
              </a:lnSpc>
              <a:buNone/>
            </a:pPr>
            <a:r>
              <a:rPr lang="en-US" sz="11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45°</a:t>
            </a:r>
            <a:pPr algn="l" indent="0" marL="0">
              <a:lnSpc>
                <a:spcPct val="119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6644315" y="6457255"/>
            <a:ext cx="843239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3750"/>
            <a:ext cx="5098724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Виды углов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1423095"/>
            <a:ext cx="376654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Классификация по величине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661475" y="1959471"/>
            <a:ext cx="1147833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зависимости от количества градусов, углы делятся на четыре основных типа: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61475" y="2431455"/>
            <a:ext cx="5349047" cy="1731070"/>
          </a:xfrm>
          <a:prstGeom prst="roundRect">
            <a:avLst>
              <a:gd name="adj" fmla="val 1556"/>
            </a:avLst>
          </a:prstGeom>
          <a:solidFill>
            <a:srgbClr val="EEE8DD"/>
          </a:solidFill>
          <a:ln/>
        </p:spPr>
      </p:sp>
      <p:sp>
        <p:nvSpPr>
          <p:cNvPr id="6" name="Shape 4"/>
          <p:cNvSpPr/>
          <p:nvPr/>
        </p:nvSpPr>
        <p:spPr>
          <a:xfrm>
            <a:off x="840957" y="2610941"/>
            <a:ext cx="538645" cy="538659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9087" y="2758976"/>
            <a:ext cx="242385" cy="24239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0957" y="3320157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Острый угол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840957" y="3702943"/>
            <a:ext cx="4990082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Меньше 90 градусов (острый, как кончик карандаша).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181074" y="2431455"/>
            <a:ext cx="5349146" cy="1731070"/>
          </a:xfrm>
          <a:prstGeom prst="roundRect">
            <a:avLst>
              <a:gd name="adj" fmla="val 1556"/>
            </a:avLst>
          </a:prstGeom>
          <a:solidFill>
            <a:srgbClr val="EEE8DD"/>
          </a:solidFill>
          <a:ln/>
        </p:spPr>
      </p:sp>
      <p:sp>
        <p:nvSpPr>
          <p:cNvPr id="11" name="Shape 8"/>
          <p:cNvSpPr/>
          <p:nvPr/>
        </p:nvSpPr>
        <p:spPr>
          <a:xfrm>
            <a:off x="6360557" y="2610941"/>
            <a:ext cx="538645" cy="538659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8686" y="2758976"/>
            <a:ext cx="242385" cy="24239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360557" y="3320157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Прямой угол</a:t>
            </a:r>
            <a:endParaRPr lang="en-US" sz="1750" dirty="0"/>
          </a:p>
        </p:txBody>
      </p:sp>
      <p:sp>
        <p:nvSpPr>
          <p:cNvPr id="14" name="Text 10"/>
          <p:cNvSpPr/>
          <p:nvPr/>
        </p:nvSpPr>
        <p:spPr>
          <a:xfrm>
            <a:off x="6360557" y="3702943"/>
            <a:ext cx="4990181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Ровно 90 градусов (угол листа бумаги).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661475" y="4333081"/>
            <a:ext cx="5349047" cy="1731070"/>
          </a:xfrm>
          <a:prstGeom prst="roundRect">
            <a:avLst>
              <a:gd name="adj" fmla="val 1556"/>
            </a:avLst>
          </a:prstGeom>
          <a:solidFill>
            <a:srgbClr val="EEE8DD"/>
          </a:solidFill>
          <a:ln/>
        </p:spPr>
      </p:sp>
      <p:sp>
        <p:nvSpPr>
          <p:cNvPr id="16" name="Shape 12"/>
          <p:cNvSpPr/>
          <p:nvPr/>
        </p:nvSpPr>
        <p:spPr>
          <a:xfrm>
            <a:off x="840957" y="4512568"/>
            <a:ext cx="538645" cy="538659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087" y="4660602"/>
            <a:ext cx="242385" cy="24239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0957" y="5221784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Тупой угол</a:t>
            </a:r>
            <a:endParaRPr lang="en-US" sz="1750" dirty="0"/>
          </a:p>
        </p:txBody>
      </p:sp>
      <p:sp>
        <p:nvSpPr>
          <p:cNvPr id="19" name="Text 14"/>
          <p:cNvSpPr/>
          <p:nvPr/>
        </p:nvSpPr>
        <p:spPr>
          <a:xfrm>
            <a:off x="840957" y="5604570"/>
            <a:ext cx="4990082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Больше 90, но меньше 180 градусов.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6181074" y="4333081"/>
            <a:ext cx="5349146" cy="1731070"/>
          </a:xfrm>
          <a:prstGeom prst="roundRect">
            <a:avLst>
              <a:gd name="adj" fmla="val 1556"/>
            </a:avLst>
          </a:prstGeom>
          <a:solidFill>
            <a:srgbClr val="EEE8DD"/>
          </a:solidFill>
          <a:ln/>
        </p:spPr>
      </p:sp>
      <p:sp>
        <p:nvSpPr>
          <p:cNvPr id="21" name="Shape 16"/>
          <p:cNvSpPr/>
          <p:nvPr/>
        </p:nvSpPr>
        <p:spPr>
          <a:xfrm>
            <a:off x="6360557" y="4512568"/>
            <a:ext cx="538645" cy="538659"/>
          </a:xfrm>
          <a:prstGeom prst="ellipse">
            <a:avLst/>
          </a:prstGeom>
          <a:solidFill>
            <a:srgbClr val="D3C5B6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8686" y="4660602"/>
            <a:ext cx="242385" cy="242391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360557" y="5221784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Развернутый угол</a:t>
            </a:r>
            <a:endParaRPr lang="en-US" sz="1750" dirty="0"/>
          </a:p>
        </p:txBody>
      </p:sp>
      <p:sp>
        <p:nvSpPr>
          <p:cNvPr id="24" name="Text 18"/>
          <p:cNvSpPr/>
          <p:nvPr/>
        </p:nvSpPr>
        <p:spPr>
          <a:xfrm>
            <a:off x="6360557" y="5604570"/>
            <a:ext cx="4990181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Ровно 180 градусов (прямая линия).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6" name="Text 20"/>
          <p:cNvSpPr/>
          <p:nvPr/>
        </p:nvSpPr>
        <p:spPr>
          <a:xfrm>
            <a:off x="11224634" y="6457255"/>
            <a:ext cx="834806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90563"/>
            <a:ext cx="581506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Углы в реальной жизни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5233360" y="1319907"/>
            <a:ext cx="3992363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Находим примеры вокруг себя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5233360" y="1856284"/>
            <a:ext cx="690644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Давай найдем примеры разных углов в обычной жизни:</a:t>
            </a:r>
            <a:endParaRPr lang="en-US" sz="14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328267"/>
            <a:ext cx="6296860" cy="107265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39840" y="2533154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Прямой угол (90°)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5539840" y="2915940"/>
            <a:ext cx="5785499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Угол классной доски, дверной проем, рамка для картины.</a:t>
            </a:r>
            <a:endParaRPr lang="en-US" sz="14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571478"/>
            <a:ext cx="6296860" cy="135274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539840" y="3776365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Острый угол (&lt;90°)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5539840" y="4159151"/>
            <a:ext cx="5785499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Приоткрытые ножницы, кусочек нарезанного сыра, стрелки часов в 2 часа.</a:t>
            </a:r>
            <a:endParaRPr lang="en-US" sz="14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5094784"/>
            <a:ext cx="6296860" cy="107265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539840" y="5299670"/>
            <a:ext cx="224457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Тупой угол (&gt;90°)</a:t>
            </a:r>
            <a:endParaRPr lang="en-US" sz="1750" dirty="0"/>
          </a:p>
        </p:txBody>
      </p:sp>
      <p:sp>
        <p:nvSpPr>
          <p:cNvPr id="14" name="Text 8"/>
          <p:cNvSpPr/>
          <p:nvPr/>
        </p:nvSpPr>
        <p:spPr>
          <a:xfrm>
            <a:off x="5539840" y="5682456"/>
            <a:ext cx="5785499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Крыша дачного дома, раскрытый веер, спинка удобного кресла.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4704141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11212232" y="6457255"/>
            <a:ext cx="84720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7818"/>
            <a:ext cx="4891957" cy="5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Разбор задачи 2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61475" y="1395115"/>
            <a:ext cx="3136822" cy="267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Определяем типы углов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661475" y="1817886"/>
            <a:ext cx="583500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Давай распределим углы по их видам: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475" y="2253754"/>
            <a:ext cx="5225423" cy="2860973"/>
          </a:xfrm>
          <a:prstGeom prst="roundRect">
            <a:avLst>
              <a:gd name="adj" fmla="val 898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39667" y="2359521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Угол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576845" y="2359521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Условие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14023" y="2359521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Тип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39667" y="2825948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35°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576845" y="2825948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Меньше 90°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314023" y="2825948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Острый угол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39667" y="3292376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90°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576845" y="3292376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Ровно 90°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314023" y="3292376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Прямой угол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9667" y="3758803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145°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576845" y="3758803"/>
            <a:ext cx="1394683" cy="522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Больше 90°, меньше 180°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314023" y="3758803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Тупой угол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9667" y="4486473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180°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576845" y="4486473"/>
            <a:ext cx="2004268" cy="261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Ровно 180°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314023" y="4486473"/>
            <a:ext cx="1394683" cy="522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Развернутый угол</a:t>
            </a:r>
            <a:endParaRPr lang="en-US" sz="1300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32255" y="241895"/>
            <a:ext cx="267834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11216201" y="6459339"/>
            <a:ext cx="843239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2026-07-05T14:22:33Z</dcterms:created>
  <dcterms:modified xsi:type="dcterms:W3CDTF">2026-07-05T14:22:33Z</dcterms:modified>
</cp:coreProperties>
</file>