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embeddedFontLst>
    <p:embeddedFont>
      <p:font typeface="Fraunces Light"/>
      <p:regular r:id="rId201314"/>
    </p:embeddedFont>
    <p:embeddedFont>
      <p:font typeface="Fraunces Thin"/>
      <p:regular r:id="rId201315"/>
    </p:embeddedFont>
    <p:embeddedFont>
      <p:font typeface="Fraunces ExtraLight"/>
      <p:regular r:id="rId201316"/>
    </p:embeddedFont>
    <p:embeddedFont>
      <p:font typeface="Fraunces"/>
      <p:regular r:id="rId201317"/>
    </p:embeddedFont>
    <p:embeddedFont>
      <p:font typeface="Fraunces Medium"/>
      <p:regular r:id="rId201318"/>
    </p:embeddedFont>
    <p:embeddedFont>
      <p:font typeface="Fraunces SemiBold"/>
      <p:regular r:id="rId201319"/>
    </p:embeddedFont>
    <p:embeddedFont>
      <p:font typeface="Fraunces Bold"/>
      <p:regular r:id="rId201320"/>
    </p:embeddedFont>
    <p:embeddedFont>
      <p:font typeface="Fraunces ExtraBold"/>
      <p:regular r:id="rId201321"/>
    </p:embeddedFont>
    <p:embeddedFont>
      <p:font typeface="Fraunces Black"/>
      <p:regular r:id="rId201322"/>
    </p:embeddedFont>
    <p:embeddedFont>
      <p:font typeface="Nobile"/>
      <p:regular r:id="rId201323"/>
    </p:embeddedFont>
    <p:embeddedFont>
      <p:font typeface="Nobile Medium"/>
      <p:regular r:id="rId201324"/>
    </p:embeddedFont>
    <p:embeddedFont>
      <p:font typeface="Nobile Bold"/>
      <p:regular r:id="rId2013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EEE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F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1.png"/><Relationship Id="rId4" Type="http://schemas.openxmlformats.org/officeDocument/2006/relationships/image" Target="../media/image-12-2.svg"/><Relationship Id="rId5" Type="http://schemas.openxmlformats.org/officeDocument/2006/relationships/image" Target="../media/image-12-1.png"/><Relationship Id="rId6" Type="http://schemas.openxmlformats.org/officeDocument/2006/relationships/image" Target="../media/image-12-2.svg"/><Relationship Id="rId7" Type="http://schemas.openxmlformats.org/officeDocument/2006/relationships/image" Target="../media/image-12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1.png"/><Relationship Id="rId4" Type="http://schemas.openxmlformats.org/officeDocument/2006/relationships/image" Target="../media/image-2-2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8F3E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2457" y="491232"/>
            <a:ext cx="4406492" cy="58755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37743" y="1331813"/>
            <a:ext cx="474432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Я — пассажир!</a:t>
            </a:r>
            <a:endParaRPr lang="en-US" sz="3250" dirty="0"/>
          </a:p>
        </p:txBody>
      </p:sp>
      <p:sp>
        <p:nvSpPr>
          <p:cNvPr id="5" name="Text 2"/>
          <p:cNvSpPr/>
          <p:nvPr/>
        </p:nvSpPr>
        <p:spPr>
          <a:xfrm>
            <a:off x="661475" y="2096591"/>
            <a:ext cx="629686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Правила безопасного поведения в автомобиле и общественном транспорте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61475" y="2873871"/>
            <a:ext cx="6296860" cy="21395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45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Учимся быть умными пассажирами!</a:t>
            </a:r>
            <a:endParaRPr lang="en-US" sz="4450" dirty="0"/>
          </a:p>
        </p:txBody>
      </p:sp>
      <p:sp>
        <p:nvSpPr>
          <p:cNvPr id="7" name="Text 4"/>
          <p:cNvSpPr/>
          <p:nvPr/>
        </p:nvSpPr>
        <p:spPr>
          <a:xfrm>
            <a:off x="356682" y="5261471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4urok.ru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157089"/>
            <a:ext cx="719020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Культура и вежливость в пути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739900"/>
            <a:ext cx="625568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Идеальный пассажир знает правила хорошего тона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2246412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Быть хорошим пассажиром — это не только соблюдать правила безопасности, но и уважительно относиться ко всем людям рядом с тобой в салоне. Общественный транспорт — это общее пространство для всех.</a:t>
            </a:r>
            <a:endParaRPr lang="en-US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961680"/>
            <a:ext cx="413434" cy="413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81577" y="2961680"/>
            <a:ext cx="231560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Уважение к старшим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281577" y="3319363"/>
            <a:ext cx="2864969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Обязательно уступай место пожилым людям, дедушкам и бабушкам, беременным женщинам и мамам с совсем маленькими детьми на руках. Это не просто вежливость — это знак настоящей доброты и воспитанности. Встань и скажи: «Садитесь, пожалуйста».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3213" y="2961680"/>
            <a:ext cx="413434" cy="4134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973315" y="2961680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Тишина в салоне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973315" y="3319363"/>
            <a:ext cx="2865068" cy="2116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 разговаривай по телефону слишком громко — другим пассажирам неинтересно слышать твой разговор. Если слушаешь музыку или смотришь видео — делай это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только в наушниках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Громкая музыка из телефона мешает всем вокруг.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45050" y="2961680"/>
            <a:ext cx="413434" cy="4134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665152" y="2961680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Чистота — всегда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665152" y="3319363"/>
            <a:ext cx="2865068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Ни в коем случае не клади ноги на сиденья и не пачкай их грязной обувью. Не оставляй после себя мусор, фантики от конфет и пустые бутылки.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Не жуй жвачку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особенно если можешь приклеить её куда не надо. Общий транспорт — общая ответственность!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73571"/>
            <a:ext cx="5265804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Самое главное правило высадки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661475" y="839291"/>
            <a:ext cx="5656419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Как безопасно перейти дорогу, если ты только что вышел из автобуса?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61475" y="1113830"/>
            <a:ext cx="1086874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Многие дети помнят старое правило: </a:t>
            </a:r>
            <a:pPr algn="l" indent="0" marL="0">
              <a:lnSpc>
                <a:spcPct val="110000"/>
              </a:lnSpc>
              <a:buNone/>
            </a:pPr>
            <a:r>
              <a:rPr lang="en-US" sz="850" i="1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«автобус обходи сзади, трамвай — спереди»</a:t>
            </a:r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Но современные дорожные эксперты говорят: </a:t>
            </a:r>
            <a:pPr algn="l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это правило больше не работает!</a:t>
            </a:r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Современный транспорт стал слишком большим, а движение — слишком быстрым.</a:t>
            </a:r>
            <a:endParaRPr lang="en-US" sz="850" dirty="0"/>
          </a:p>
        </p:txBody>
      </p:sp>
      <p:sp>
        <p:nvSpPr>
          <p:cNvPr id="5" name="Shape 3"/>
          <p:cNvSpPr/>
          <p:nvPr/>
        </p:nvSpPr>
        <p:spPr>
          <a:xfrm>
            <a:off x="661475" y="1478855"/>
            <a:ext cx="10868745" cy="861913"/>
          </a:xfrm>
          <a:prstGeom prst="roundRect">
            <a:avLst>
              <a:gd name="adj" fmla="val 11279"/>
            </a:avLst>
          </a:prstGeom>
          <a:solidFill>
            <a:srgbClr val="E8F3E8"/>
          </a:solidFill>
          <a:ln/>
        </p:spPr>
      </p:sp>
      <p:sp>
        <p:nvSpPr>
          <p:cNvPr id="6" name="Shape 4"/>
          <p:cNvSpPr/>
          <p:nvPr/>
        </p:nvSpPr>
        <p:spPr>
          <a:xfrm>
            <a:off x="661475" y="1478855"/>
            <a:ext cx="5434373" cy="861913"/>
          </a:xfrm>
          <a:prstGeom prst="rect">
            <a:avLst/>
          </a:prstGeom>
          <a:solidFill>
            <a:srgbClr val="E8F3E8"/>
          </a:solidFill>
          <a:ln/>
        </p:spPr>
      </p:sp>
      <p:sp>
        <p:nvSpPr>
          <p:cNvPr id="7" name="Text 5"/>
          <p:cNvSpPr/>
          <p:nvPr/>
        </p:nvSpPr>
        <p:spPr>
          <a:xfrm>
            <a:off x="769422" y="1586805"/>
            <a:ext cx="2087609" cy="1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Старое правило — ЗАБУДЬ!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69422" y="1804194"/>
            <a:ext cx="5218478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«Автобус обойди сзади, трамвай — спереди» — эта фраза устарела. Большой автобус полностью скрывает обзор дороги. Ты не увидишь машину, которая едет навстречу, а она не увидит тебя — пока не станет слишком поздно.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6095848" y="1478855"/>
            <a:ext cx="5434373" cy="861913"/>
          </a:xfrm>
          <a:prstGeom prst="rect">
            <a:avLst/>
          </a:prstGeom>
          <a:solidFill>
            <a:srgbClr val="E8F3E8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1478855"/>
            <a:ext cx="12700" cy="861913"/>
          </a:xfrm>
          <a:prstGeom prst="roundRect">
            <a:avLst>
              <a:gd name="adj" fmla="val 765503"/>
            </a:avLst>
          </a:prstGeom>
          <a:solidFill>
            <a:srgbClr val="CED9CE"/>
          </a:solidFill>
          <a:ln/>
        </p:spPr>
      </p:sp>
      <p:sp>
        <p:nvSpPr>
          <p:cNvPr id="11" name="Text 9"/>
          <p:cNvSpPr/>
          <p:nvPr/>
        </p:nvSpPr>
        <p:spPr>
          <a:xfrm>
            <a:off x="6203795" y="1586805"/>
            <a:ext cx="1906837" cy="1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Новое золотое правило!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6203795" y="1804194"/>
            <a:ext cx="5218478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Вообще </a:t>
            </a:r>
            <a:pPr algn="l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НЕ ОБХОДИ</a:t>
            </a:r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стоящий транспорт — ни спереди, ни сзади! Подожди на тротуаре, пока автобус уедет и полностью откроет обзор дороги в обе стороны. Или просто дойди до </a:t>
            </a:r>
            <a:pPr algn="l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ближайшего пешеходного перехода со светофором</a:t>
            </a:r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8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63600" y="2420045"/>
            <a:ext cx="6064396" cy="3599359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284520" y="5184511"/>
            <a:ext cx="1507483" cy="290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Перейди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384679" y="5184511"/>
            <a:ext cx="1507483" cy="290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Подожди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3453861" y="5184511"/>
            <a:ext cx="1507483" cy="290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Остановись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61475" y="6098679"/>
            <a:ext cx="1086874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8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Помни: лишние 2 минуты ожидания ничего не стоят. А попытка перебежать дорогу из-за стоящего автобуса может стоить жизни. </a:t>
            </a:r>
            <a:pPr algn="l" indent="0" marL="0">
              <a:lnSpc>
                <a:spcPct val="110000"/>
              </a:lnSpc>
              <a:buNone/>
            </a:pPr>
            <a:r>
              <a:rPr lang="en-US" sz="8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Терпение на остановке — признак настоящего умного пассажира!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77738"/>
            <a:ext cx="7632112" cy="432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Проверь себя: «Идеальный пассажир»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61475" y="956370"/>
            <a:ext cx="6064892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Сможешь ответить без ошибок на три финальных вопроса?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346101"/>
            <a:ext cx="11478330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Ты прошёл весь курс! Теперь проверим, что ты запомнил. Попробуй ответить на каждый вопрос самостоятельно, прежде чем смотреть на подсказку.</a:t>
            </a:r>
            <a:endParaRPr lang="en-US" sz="10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1679575"/>
            <a:ext cx="3545692" cy="276453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330491" y="1776413"/>
            <a:ext cx="207560" cy="259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18832" y="2229545"/>
            <a:ext cx="1729736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Вопрос 1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818832" y="2515096"/>
            <a:ext cx="3230978" cy="15683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В какую сторону можно выходить из легкового автомобиля на улице?</a:t>
            </a: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Подумай хорошенько... Вспомни, где находится проезжая часть, а где — тротуар.</a:t>
            </a:r>
            <a:endParaRPr lang="en-US" sz="105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✅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Только на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правую сторону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прямо на тротуар или обочину. Левая дверь выходит на дорогу — открывать её опасно!</a:t>
            </a:r>
            <a:endParaRPr lang="en-US" sz="10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2952" y="1679575"/>
            <a:ext cx="3545692" cy="27645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91968" y="1776413"/>
            <a:ext cx="207560" cy="259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480309" y="2229545"/>
            <a:ext cx="1729736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Вопрос 2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4480309" y="2515096"/>
            <a:ext cx="3230978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Что нужно сделать со школьным рюкзаком, когда зашёл в автобус и сел?</a:t>
            </a: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Вспомни, что говорилось о поведении в салоне...</a:t>
            </a:r>
            <a:endParaRPr lang="en-US" sz="105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✅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Снять его со спины и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положить на колени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или поставить на пол. Рюкзак за спиной мешает другим пассажирам и смещает центр тяжести при торможении.</a:t>
            </a:r>
            <a:endParaRPr lang="en-US" sz="10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84429" y="1679575"/>
            <a:ext cx="3545692" cy="27645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53445" y="1776413"/>
            <a:ext cx="207560" cy="2594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141786" y="2229545"/>
            <a:ext cx="1729736" cy="216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Вопрос 3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8141786" y="2515096"/>
            <a:ext cx="3230978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Почему нельзя стоять близко к краю бордюра на остановке?</a:t>
            </a:r>
            <a:endParaRPr lang="en-US" sz="1050" dirty="0"/>
          </a:p>
          <a:p>
            <a:pPr algn="l" indent="0" marL="0">
              <a:lnSpc>
                <a:spcPct val="122000"/>
              </a:lnSpc>
              <a:spcAft>
                <a:spcPts val="500"/>
              </a:spcAft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Назови как можно больше причин!</a:t>
            </a:r>
            <a:endParaRPr lang="en-US" sz="105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✅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Автобус может случайно задеть зеркалом при подъезде; зимой у края скользко — можно поскользнуться и упасть прямо под колёса подъезжающего транспорта.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661475" y="4574282"/>
            <a:ext cx="10868745" cy="701973"/>
          </a:xfrm>
          <a:prstGeom prst="roundRect">
            <a:avLst>
              <a:gd name="adj" fmla="val 17742"/>
            </a:avLst>
          </a:prstGeom>
          <a:solidFill>
            <a:srgbClr val="B6FCB8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782" y="4765774"/>
            <a:ext cx="172934" cy="13831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11024" y="4724598"/>
            <a:ext cx="10280889" cy="412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Поздравляем! Ты прошёл урок «Я — пассажир!». Теперь ты знаешь, как вести себя в машине, автобусе и на остановке. Будь умным и безопасным пассажиром каждый день! </a:t>
            </a:r>
            <a:pPr algn="l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🏆</a:t>
            </a:r>
            <a:endParaRPr lang="en-US" sz="1050" dirty="0"/>
          </a:p>
        </p:txBody>
      </p:sp>
      <p:sp>
        <p:nvSpPr>
          <p:cNvPr id="20" name="Text 14"/>
          <p:cNvSpPr/>
          <p:nvPr/>
        </p:nvSpPr>
        <p:spPr>
          <a:xfrm>
            <a:off x="356682" y="5406430"/>
            <a:ext cx="11478330" cy="203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Материал скачан с сайта</a:t>
            </a:r>
            <a:pPr algn="ctr" indent="0" marL="0">
              <a:lnSpc>
                <a:spcPct val="122000"/>
              </a:lnSpc>
              <a:buNone/>
            </a:pPr>
            <a:r>
              <a:rPr lang="en-US" sz="10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pPr algn="ctr" indent="0" marL="0">
              <a:lnSpc>
                <a:spcPct val="122000"/>
              </a:lnSpc>
              <a:buNone/>
            </a:pPr>
            <a:r>
              <a:rPr lang="en-US" sz="1050" b="1" dirty="0">
                <a:solidFill>
                  <a:srgbClr val="438951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4UROK.RU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3403912" y="5783362"/>
            <a:ext cx="5383872" cy="596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5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4urok.ru</a:t>
            </a:r>
            <a:endParaRPr lang="en-US" sz="3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73100"/>
            <a:ext cx="5188713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Кто такой пассажир?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520527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Как только мы переступаем порог автобуса, трамвая или садимся в легковой автомобиль родителей, мы мгновенно становимся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пассажирами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Это звучит просто, но на самом деле это очень важная роль!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235795"/>
            <a:ext cx="3512653" cy="28371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22017" y="2420144"/>
            <a:ext cx="3067767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Полноценный участник движения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922017" y="3036292"/>
            <a:ext cx="3067767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Пассажир — это не просто груз, который везут из точки А в точку Б. Это такой же важный участник дорожного движения, как водитель или пешеход. Его действия имеют реальные последствия для всех вокруг.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2235795"/>
            <a:ext cx="3512752" cy="28371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99964" y="2420144"/>
            <a:ext cx="276992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Влияние на безопасность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4599964" y="2777827"/>
            <a:ext cx="3067866" cy="18523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От поведения пассажира напрямую зависит, насколько спокойно и безопасно пройдёт поездка. Неожиданный громкий крик или резкое движение могут отвлечь водителя в самый ответственный момент.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7468" y="2235795"/>
            <a:ext cx="3512653" cy="283716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78010" y="2420144"/>
            <a:ext cx="2298742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38951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Главная обязанность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8278010" y="2777827"/>
            <a:ext cx="30677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Вести себя так, чтобы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помогать водителю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а не мешать ему управлять транспортом. Спокойный, внимательный пассажир — это настоящий помощник на дороге!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661475" y="5258991"/>
            <a:ext cx="10868745" cy="925909"/>
          </a:xfrm>
          <a:prstGeom prst="roundRect">
            <a:avLst>
              <a:gd name="adj" fmla="val 16076"/>
            </a:avLst>
          </a:prstGeom>
          <a:solidFill>
            <a:srgbClr val="DDEEE0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69" y="5498703"/>
            <a:ext cx="206667" cy="16529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98731" y="5465564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Каждый из нас ежедневно бывает пассажиром — в автобусе, машине, трамвае. Знать правила поведения — значит заботиться о себе и других!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98413"/>
            <a:ext cx="9104184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Поездка в автомобиле: Главное кресло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381224"/>
            <a:ext cx="54567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Почему детям нужно особое место в салоне?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887736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Многие дети думают, что автокресло — это неудобно или «только для малышей». Но это не так! Автокресло — это специальное защитное устройство, созданное именно для детского тела.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2415" y="2603004"/>
            <a:ext cx="5470785" cy="3456583"/>
          </a:xfrm>
          <a:prstGeom prst="roundRect">
            <a:avLst>
              <a:gd name="adj" fmla="val 6890"/>
            </a:avLst>
          </a:prstGeom>
          <a:solidFill>
            <a:srgbClr val="438951"/>
          </a:solidFill>
          <a:ln/>
        </p:spPr>
      </p:sp>
      <p:sp>
        <p:nvSpPr>
          <p:cNvPr id="6" name="Text 4"/>
          <p:cNvSpPr/>
          <p:nvPr/>
        </p:nvSpPr>
        <p:spPr>
          <a:xfrm>
            <a:off x="707710" y="2768302"/>
            <a:ext cx="312699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🪑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Автокресло и бустер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07710" y="3198416"/>
            <a:ext cx="5140196" cy="20011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12 лет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все дети должны ездить в специальном удерживающем устройстве. Оно приподнимает тело ребёнка до нужной высоты, чтобы ремень безопасности проходил правильно — через грудь и плечо, а не по шее.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Бустер используется для детей постарше — когда ребёнок уже вырос из классического кресла, но ещё недостаточно велик для обычного сиденья взрослого.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2768302"/>
            <a:ext cx="267695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Защита тела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03904" y="3198416"/>
            <a:ext cx="523266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Обычное автомобильное сиденье рассчитано на взрослых людей ростом 165–185 см. Ребёнка оно не сможет правильно удержать при резком торможении — тело просто «нырнёт» под ремень.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03904" y="4422180"/>
            <a:ext cx="356761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📍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Самое безопасное место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03904" y="4852293"/>
            <a:ext cx="523266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Эксперты по безопасности доказали: безопаснее всего устанавливать детское кресло на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заднем сиденье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посередине или с правой стороны. Именно там риск при аварии минимален.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0286"/>
            <a:ext cx="969898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Ремень безопасности — твой супер-замок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283097"/>
            <a:ext cx="649231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Щелчок, который защищает жизнь в каждой поездке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61475" y="1789609"/>
            <a:ext cx="3512653" cy="2540794"/>
          </a:xfrm>
          <a:prstGeom prst="roundRect">
            <a:avLst>
              <a:gd name="adj" fmla="val 5858"/>
            </a:avLst>
          </a:prstGeom>
          <a:solidFill>
            <a:srgbClr val="E8F3E8"/>
          </a:solidFill>
          <a:ln/>
        </p:spPr>
      </p:sp>
      <p:sp>
        <p:nvSpPr>
          <p:cNvPr id="5" name="Text 3"/>
          <p:cNvSpPr/>
          <p:nvPr/>
        </p:nvSpPr>
        <p:spPr>
          <a:xfrm>
            <a:off x="826769" y="1954907"/>
            <a:ext cx="2347358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Железное правило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6769" y="2318941"/>
            <a:ext cx="3182064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Пристёгиваться нужно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ВСЕГДА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даже если вам ехать всего 5 минут до соседнего магазина. Большинство аварий происходят именно в ближайших поездках, поблизости от дома!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39422" y="1789609"/>
            <a:ext cx="3512752" cy="2540794"/>
          </a:xfrm>
          <a:prstGeom prst="roundRect">
            <a:avLst>
              <a:gd name="adj" fmla="val 5858"/>
            </a:avLst>
          </a:prstGeom>
          <a:solidFill>
            <a:srgbClr val="E8F3E8"/>
          </a:solidFill>
          <a:ln/>
        </p:spPr>
      </p:sp>
      <p:sp>
        <p:nvSpPr>
          <p:cNvPr id="8" name="Text 6"/>
          <p:cNvSpPr/>
          <p:nvPr/>
        </p:nvSpPr>
        <p:spPr>
          <a:xfrm>
            <a:off x="4504716" y="1954907"/>
            <a:ext cx="3182163" cy="523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Как правильно пристегнуться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04716" y="2577405"/>
            <a:ext cx="318216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Ремень должен проходить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через плечо и грудь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Ни в коем случае нельзя прокладывать ремень под мышкой или по шее — при ударе это вызовет серьёзные травмы вместо защиты.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017468" y="1789609"/>
            <a:ext cx="3512653" cy="2540794"/>
          </a:xfrm>
          <a:prstGeom prst="roundRect">
            <a:avLst>
              <a:gd name="adj" fmla="val 5858"/>
            </a:avLst>
          </a:prstGeom>
          <a:solidFill>
            <a:srgbClr val="E8F3E8"/>
          </a:solidFill>
          <a:ln/>
        </p:spPr>
      </p:sp>
      <p:sp>
        <p:nvSpPr>
          <p:cNvPr id="11" name="Text 9"/>
          <p:cNvSpPr/>
          <p:nvPr/>
        </p:nvSpPr>
        <p:spPr>
          <a:xfrm>
            <a:off x="8182762" y="1954907"/>
            <a:ext cx="2141285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🔒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Принцип работы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182762" y="2318941"/>
            <a:ext cx="3182064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При резком ударе или торможении ремень мгновенно блокируется и намертво удерживает тебя в кресле. Без ремня тело по инерции летит вперёд со скоростью автомобиля!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475" y="4516438"/>
            <a:ext cx="10868745" cy="925909"/>
          </a:xfrm>
          <a:prstGeom prst="roundRect">
            <a:avLst>
              <a:gd name="adj" fmla="val 16076"/>
            </a:avLst>
          </a:prstGeom>
          <a:solidFill>
            <a:srgbClr val="FCF2B5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4756150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731" y="4723011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Никаких исключений! Даже на короткие поездки, даже на заднем сиденье — ремень пристёгивается ВСЕГДА. Это не просьба, это закон!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61475" y="5628382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Помни: ремень безопасности — это не наказание и не неудобство. Это твой личный щит, который всегда с тобой в дороге.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Щёлкни — и ты в безопасности!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31230"/>
            <a:ext cx="7586076" cy="508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Поведение в салоне автомобиля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204020"/>
            <a:ext cx="695545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Что категорически запрещено делать во время движения?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698625"/>
            <a:ext cx="1086874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Автомобиль — это не игровая площадка. Когда машина едет, водитель должен сосредоточиться на дороге на </a:t>
            </a:r>
            <a:pPr algn="l" indent="0" marL="0">
              <a:lnSpc>
                <a:spcPct val="132000"/>
              </a:lnSpc>
              <a:buNone/>
            </a:pPr>
            <a:r>
              <a:rPr lang="en-US" sz="12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100%</a:t>
            </a:r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Любое отвлечение может стоить очень дорого.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661475" y="2395835"/>
            <a:ext cx="3516026" cy="3133725"/>
          </a:xfrm>
          <a:prstGeom prst="roundRect">
            <a:avLst>
              <a:gd name="adj" fmla="val 4676"/>
            </a:avLst>
          </a:prstGeom>
          <a:solidFill>
            <a:srgbClr val="E8F3E8"/>
          </a:solidFill>
          <a:ln/>
        </p:spPr>
      </p:sp>
      <p:sp>
        <p:nvSpPr>
          <p:cNvPr id="6" name="Shape 4"/>
          <p:cNvSpPr/>
          <p:nvPr/>
        </p:nvSpPr>
        <p:spPr>
          <a:xfrm>
            <a:off x="824190" y="2558554"/>
            <a:ext cx="488342" cy="488355"/>
          </a:xfrm>
          <a:prstGeom prst="roundRect">
            <a:avLst>
              <a:gd name="adj" fmla="val 15601868"/>
            </a:avLst>
          </a:prstGeom>
          <a:solidFill>
            <a:srgbClr val="438951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8429" y="2692797"/>
            <a:ext cx="219764" cy="21977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4190" y="3207147"/>
            <a:ext cx="220180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Отвлекать водителя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24190" y="3557588"/>
            <a:ext cx="3190597" cy="1809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Нельзя громко кричать, включать на полную громкость музыку, прыгать по сиденьям или устраивать потасовки и игры в салоне. Водитель должен смотреть только на дорогу и слышать звуки снаружи — сигналы других машин, трамваев, поездов.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37735" y="2395835"/>
            <a:ext cx="3516125" cy="3133725"/>
          </a:xfrm>
          <a:prstGeom prst="roundRect">
            <a:avLst>
              <a:gd name="adj" fmla="val 4676"/>
            </a:avLst>
          </a:prstGeom>
          <a:solidFill>
            <a:srgbClr val="E8F3E8"/>
          </a:solidFill>
          <a:ln/>
        </p:spPr>
      </p:sp>
      <p:sp>
        <p:nvSpPr>
          <p:cNvPr id="11" name="Shape 8"/>
          <p:cNvSpPr/>
          <p:nvPr/>
        </p:nvSpPr>
        <p:spPr>
          <a:xfrm>
            <a:off x="4500450" y="2558554"/>
            <a:ext cx="488342" cy="488355"/>
          </a:xfrm>
          <a:prstGeom prst="roundRect">
            <a:avLst>
              <a:gd name="adj" fmla="val 15601868"/>
            </a:avLst>
          </a:prstGeom>
          <a:solidFill>
            <a:srgbClr val="438951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34690" y="2692797"/>
            <a:ext cx="219764" cy="21977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00450" y="3207147"/>
            <a:ext cx="2763967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Игры с дверями и окнами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500450" y="3557588"/>
            <a:ext cx="3190696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Нельзя трогать ручки открывания дверей и нажимать кнопки стеклоподъёмников во время движения. Дверь может случайно распахнуться прямо на ходу — это крайне опасно!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014095" y="2395835"/>
            <a:ext cx="3516125" cy="3133725"/>
          </a:xfrm>
          <a:prstGeom prst="roundRect">
            <a:avLst>
              <a:gd name="adj" fmla="val 4676"/>
            </a:avLst>
          </a:prstGeom>
          <a:solidFill>
            <a:srgbClr val="E8F3E8"/>
          </a:solidFill>
          <a:ln/>
        </p:spPr>
      </p:sp>
      <p:sp>
        <p:nvSpPr>
          <p:cNvPr id="16" name="Shape 12"/>
          <p:cNvSpPr/>
          <p:nvPr/>
        </p:nvSpPr>
        <p:spPr>
          <a:xfrm>
            <a:off x="8176810" y="2558554"/>
            <a:ext cx="488342" cy="488355"/>
          </a:xfrm>
          <a:prstGeom prst="roundRect">
            <a:avLst>
              <a:gd name="adj" fmla="val 15601868"/>
            </a:avLst>
          </a:prstGeom>
          <a:solidFill>
            <a:srgbClr val="438951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1049" y="2692797"/>
            <a:ext cx="219764" cy="21977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176810" y="3207147"/>
            <a:ext cx="2035025" cy="254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Опасные наклоны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176810" y="3557588"/>
            <a:ext cx="3190696" cy="1809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Категорически запрещено высовывать руки, голову или любые предметы (игрушки, мячи) в открытое окно автомобиля. Встречный поток воздуха и другие машины представляют смертельную опасность.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661475" y="5709841"/>
            <a:ext cx="1086874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Лучшее поведение в машине — </a:t>
            </a:r>
            <a:pPr algn="l" indent="0" marL="0">
              <a:lnSpc>
                <a:spcPct val="132000"/>
              </a:lnSpc>
              <a:buNone/>
            </a:pPr>
            <a:r>
              <a:rPr lang="en-US" sz="125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спокойно сидеть, смотреть в окно или тихо играть в игры</a:t>
            </a:r>
            <a:pPr algn="l" indent="0" marL="0">
              <a:lnSpc>
                <a:spcPct val="132000"/>
              </a:lnSpc>
              <a:buNone/>
            </a:pPr>
            <a:r>
              <a:rPr lang="en-US" sz="125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которые не требуют шума и прыжков. Тогда поездка будет приятной и безопасной для всех!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74489"/>
            <a:ext cx="897808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Как правильно выходить из машины?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257300"/>
            <a:ext cx="5282373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Опасная ловушка на парковке и у тротуара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2415" y="1763812"/>
            <a:ext cx="5470785" cy="3307655"/>
          </a:xfrm>
          <a:prstGeom prst="roundRect">
            <a:avLst>
              <a:gd name="adj" fmla="val 7200"/>
            </a:avLst>
          </a:prstGeom>
          <a:solidFill>
            <a:srgbClr val="438951"/>
          </a:solidFill>
          <a:ln/>
        </p:spPr>
      </p:sp>
      <p:sp>
        <p:nvSpPr>
          <p:cNvPr id="5" name="Text 3"/>
          <p:cNvSpPr/>
          <p:nvPr/>
        </p:nvSpPr>
        <p:spPr>
          <a:xfrm>
            <a:off x="707710" y="1929110"/>
            <a:ext cx="267695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ПРАВИЛЬНО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07710" y="2359223"/>
            <a:ext cx="5140196" cy="2563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Шаг 1: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Дождись, пока автомобиль полностью остановится и заглохнет. Не спеши!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Шаг 2: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Дождись разрешения папы или мамы — только они знают, безопасно ли сейчас открывать дверь.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Шаг 3: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Открывай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правую дверь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ту, которая выходит на тротуар или обочину. Выходи прямо на пешеходную зону.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Шаг 4: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Закрой дверь за собой и отойди от машины на тротуар.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303904" y="1929110"/>
            <a:ext cx="3425442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ОПАСНО И ЗАПРЕЩЕНО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303904" y="2359223"/>
            <a:ext cx="5232666" cy="24145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Никогда не открывай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левую дверь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автомобиля! Это дверь со стороны проезжей части.</a:t>
            </a:r>
            <a:endParaRPr lang="en-US" sz="1300" dirty="0"/>
          </a:p>
          <a:p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Если ты выйдешь налево, ты сразу окажешься на дороге, где на большой скорости движутся другие автомобили. Водители просто не успеют затормозить!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Также нельзя выпрыгивать из машины, пока она ещё катится — даже медленно. Даже на парковке.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Всегда жди полной остановки!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475" y="5257502"/>
            <a:ext cx="10868745" cy="925909"/>
          </a:xfrm>
          <a:prstGeom prst="roundRect">
            <a:avLst>
              <a:gd name="adj" fmla="val 16076"/>
            </a:avLst>
          </a:prstGeom>
          <a:solidFill>
            <a:srgbClr val="FFB3B4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497215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731" y="5464076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Выход налево — смертельно опасен! Запомни навсегда: из машины выходим ТОЛЬКО направо, на тротуар, и только с разрешения взрослых.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27807"/>
            <a:ext cx="7903667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Ожидание автобуса на остановке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610618"/>
            <a:ext cx="670483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Посадочная площадка — место повышенного внимания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2117130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Остановка общественного транспорта кажется обычным и безопасным местом. Но именно здесь каждый год происходит много несчастных случаев — и почти все они случаются из-за невнимательности.</a:t>
            </a:r>
            <a:endParaRPr lang="en-US" sz="1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3485" y="2837458"/>
            <a:ext cx="248041" cy="24804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30" y="283239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Где стоять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198830" y="3190081"/>
            <a:ext cx="2947715" cy="2116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Ждать общественный транспорт нужно строго на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территории остановки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на тротуаре или пешеходной зоне. Нельзя выходить на асфальт дороги, чтобы заглянуть за поворот и посмотреть, едет ли уже автобус. Это очень опасно!</a:t>
            </a:r>
            <a:endParaRPr lang="en-US" sz="13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5223" y="2837458"/>
            <a:ext cx="248041" cy="2480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890568" y="2832398"/>
            <a:ext cx="2947815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Шаг назад — метр безопасности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890568" y="3448546"/>
            <a:ext cx="2947815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Держись на расстоянии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минимум 1 метра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от края бордюра. Когда большой автобус или троллейбус подъезжает к остановке, его может немного занести, или он заденет тебя огромным боковым зеркалом — они выступают далеко за края кузова.</a:t>
            </a:r>
            <a:endParaRPr lang="en-US" sz="13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07060" y="2837458"/>
            <a:ext cx="248041" cy="24804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8582406" y="2832398"/>
            <a:ext cx="206736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Коварство погоды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8582406" y="3190081"/>
            <a:ext cx="2947815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Осенью и зимой у края остановки почти всегда образуется скользкая наледь или замёрзшие лужи. Можно легко поскользнуться и упасть прямо под колёса подъезжающего автобуса. Будь особенно осторожен в холодное время года!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44513"/>
            <a:ext cx="8089003" cy="4909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Посадка в общественный транспорт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661475" y="1095077"/>
            <a:ext cx="7716049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Спокойствие, вежливость и порядок — три кита безопасной посадки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61475" y="1564481"/>
            <a:ext cx="10868745" cy="4903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Посадка в автобус или троллейбус — это не соревнование. Тот, кто торопится и толкается, рискует сам упасть или толкнуть другого человека прямо под движущееся транспортное средство.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661475" y="2222698"/>
            <a:ext cx="5359762" cy="471289"/>
          </a:xfrm>
          <a:prstGeom prst="roundRect">
            <a:avLst>
              <a:gd name="adj" fmla="val 480077"/>
            </a:avLst>
          </a:prstGeom>
          <a:solidFill>
            <a:srgbClr val="E8F3E8"/>
          </a:solidFill>
          <a:ln/>
        </p:spPr>
      </p:sp>
      <p:sp>
        <p:nvSpPr>
          <p:cNvPr id="6" name="Text 4"/>
          <p:cNvSpPr/>
          <p:nvPr/>
        </p:nvSpPr>
        <p:spPr>
          <a:xfrm>
            <a:off x="3223537" y="2311003"/>
            <a:ext cx="235639" cy="2945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18534" y="2843213"/>
            <a:ext cx="2874593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Дождись полной остановки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18534" y="3178274"/>
            <a:ext cx="5045643" cy="735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 хватайся за поручни двери и не подходи вплотную к транспорту, пока автобус или троллейбус ещё катится. Подождите, пока двери полностью откроются.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70458" y="2222698"/>
            <a:ext cx="5359762" cy="471289"/>
          </a:xfrm>
          <a:prstGeom prst="roundRect">
            <a:avLst>
              <a:gd name="adj" fmla="val 480077"/>
            </a:avLst>
          </a:prstGeom>
          <a:solidFill>
            <a:srgbClr val="E8F3E8"/>
          </a:solidFill>
          <a:ln/>
        </p:spPr>
      </p:sp>
      <p:sp>
        <p:nvSpPr>
          <p:cNvPr id="10" name="Text 8"/>
          <p:cNvSpPr/>
          <p:nvPr/>
        </p:nvSpPr>
        <p:spPr>
          <a:xfrm>
            <a:off x="8732520" y="2311003"/>
            <a:ext cx="235639" cy="2945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2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6327517" y="2843213"/>
            <a:ext cx="2019944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Сначала дай выйти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327517" y="3178274"/>
            <a:ext cx="5045643" cy="9806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Не пытайся пролезть в салон первым. Спокойно отойди в сторону от дверей и выпусти тех пассажиров, которые приехали и хотят выйти. Это правило вежливости и безопасности одновременно.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61475" y="4465241"/>
            <a:ext cx="5359762" cy="471289"/>
          </a:xfrm>
          <a:prstGeom prst="roundRect">
            <a:avLst>
              <a:gd name="adj" fmla="val 480077"/>
            </a:avLst>
          </a:prstGeom>
          <a:solidFill>
            <a:srgbClr val="E8F3E8"/>
          </a:solidFill>
          <a:ln/>
        </p:spPr>
      </p:sp>
      <p:sp>
        <p:nvSpPr>
          <p:cNvPr id="14" name="Text 12"/>
          <p:cNvSpPr/>
          <p:nvPr/>
        </p:nvSpPr>
        <p:spPr>
          <a:xfrm>
            <a:off x="3223537" y="4553545"/>
            <a:ext cx="235639" cy="2945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3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18534" y="5085755"/>
            <a:ext cx="1963986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Заходи без давки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18534" y="5420816"/>
            <a:ext cx="5045643" cy="735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Заходи в салон уверенно и спокойно. Не толкай в спину впереди идущих людей, не устраивай штурм ступенек. Все успеют войти — автобус подождёт!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70458" y="4465241"/>
            <a:ext cx="5359762" cy="471289"/>
          </a:xfrm>
          <a:prstGeom prst="roundRect">
            <a:avLst>
              <a:gd name="adj" fmla="val 480077"/>
            </a:avLst>
          </a:prstGeom>
          <a:solidFill>
            <a:srgbClr val="E8F3E8"/>
          </a:solidFill>
          <a:ln/>
        </p:spPr>
      </p:sp>
      <p:sp>
        <p:nvSpPr>
          <p:cNvPr id="18" name="Text 16"/>
          <p:cNvSpPr/>
          <p:nvPr/>
        </p:nvSpPr>
        <p:spPr>
          <a:xfrm>
            <a:off x="8732520" y="4553545"/>
            <a:ext cx="235639" cy="2945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4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327517" y="5085755"/>
            <a:ext cx="2214309" cy="245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405449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Держись за поручень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327517" y="5420816"/>
            <a:ext cx="5045643" cy="735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Сразу после входа возьмись за поручень или поищи свободное место. Не стой в проходе с руками в карманах — автобус может тронуться резко!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467717"/>
            <a:ext cx="821471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Внутри общественного транспорта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1475" y="1050528"/>
            <a:ext cx="60878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Как удержать равновесие в движущемся гиганте?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2415" y="1557040"/>
            <a:ext cx="5470785" cy="3721199"/>
          </a:xfrm>
          <a:prstGeom prst="roundRect">
            <a:avLst>
              <a:gd name="adj" fmla="val 6400"/>
            </a:avLst>
          </a:prstGeom>
          <a:solidFill>
            <a:srgbClr val="438951"/>
          </a:solidFill>
          <a:ln/>
        </p:spPr>
      </p:sp>
      <p:sp>
        <p:nvSpPr>
          <p:cNvPr id="5" name="Text 3"/>
          <p:cNvSpPr/>
          <p:nvPr/>
        </p:nvSpPr>
        <p:spPr>
          <a:xfrm>
            <a:off x="707710" y="1722338"/>
            <a:ext cx="380176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🪑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Если есть свободное место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07710" y="2152452"/>
            <a:ext cx="5140196" cy="2679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Сразу же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присядь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на него — так ехать безопаснее всего. Сидячий пассажир при резком торможении рискует значительно меньше, чем стоячий.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Рюкзак или школьный портфель лучше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снять и положить на колени</a:t>
            </a:r>
            <a:pPr algn="l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или поставить на пол между ногами. Рюкзак за спиной занимает много места и мешает другим пассажирам.</a:t>
            </a:r>
            <a:endParaRPr lang="en-US" sz="13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Ноги ставь на пол, а не на сиденье напротив — это некультурно и пачкает транспорт.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303904" y="1722338"/>
            <a:ext cx="3502731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🤚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Если приходится стоять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303904" y="2152452"/>
            <a:ext cx="5232666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Сразу крепко возьмись за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поручень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Автобус может затормозить очень резко — из-за выскочившей машины, пешехода или другого препятствия. Если не держаться, ты полетишь через весь салон и можешь сильно удариться или травмировать других людей.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303904" y="3640832"/>
            <a:ext cx="2839173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⛔</a:t>
            </a:r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3B4540"/>
                </a:solidFill>
                <a:latin typeface="Fraunces ExtraBold" pitchFamily="34" charset="0"/>
                <a:ea typeface="Fraunces ExtraBold" pitchFamily="34" charset="-122"/>
                <a:cs typeface="Fraunces ExtraBold" pitchFamily="34" charset="-120"/>
              </a:rPr>
              <a:t> Где стоять нельзя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303904" y="4070945"/>
            <a:ext cx="5232666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Никогда не стой на резиновой «гармошке» сочленённых автобусов — она постоянно движется и вращается. Не прислоняйся спиной к </a:t>
            </a:r>
            <a:pPr algn="l" indent="0" marL="0">
              <a:lnSpc>
                <a:spcPct val="133000"/>
              </a:lnSpc>
              <a:buNone/>
            </a:pPr>
            <a:r>
              <a:rPr lang="en-US" sz="1300" b="1" dirty="0">
                <a:solidFill>
                  <a:srgbClr val="405449"/>
                </a:solidFill>
                <a:latin typeface="Nobile Bold" pitchFamily="34" charset="0"/>
                <a:ea typeface="Nobile Bold" pitchFamily="34" charset="-122"/>
                <a:cs typeface="Nobile Bold" pitchFamily="34" charset="-120"/>
              </a:rPr>
              <a:t>входным дверям</a:t>
            </a:r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40544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— они могут неожиданно открыться.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61475" y="5464274"/>
            <a:ext cx="10868745" cy="925909"/>
          </a:xfrm>
          <a:prstGeom prst="roundRect">
            <a:avLst>
              <a:gd name="adj" fmla="val 16076"/>
            </a:avLst>
          </a:prstGeom>
          <a:solidFill>
            <a:srgbClr val="DDEEE0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69" y="5703987"/>
            <a:ext cx="206667" cy="16529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98731" y="5670848"/>
            <a:ext cx="1016619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Поручень — твой лучший друг в автобусе! Держись крепко обеими руками, если стоишь, особенно при разгоне и торможении.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2026-06-28T16:09:57Z</dcterms:created>
  <dcterms:modified xsi:type="dcterms:W3CDTF">2026-06-28T16:09:57Z</dcterms:modified>
</cp:coreProperties>
</file>