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embeddedFontLst>
    <p:embeddedFont>
      <p:font typeface="Sora Medium"/>
      <p:regular r:id="rId201314"/>
    </p:embeddedFont>
    <p:embeddedFont>
      <p:font typeface="Sora Bold"/>
      <p:regular r:id="rId201315"/>
    </p:embeddedFont>
    <p:embeddedFont>
      <p:font typeface="Noto Sans TC"/>
      <p:regular r:id="rId201316"/>
    </p:embeddedFont>
    <p:embeddedFont>
      <p:font typeface="Noto Sans TC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image" Target="../media/image-11-9.png"/><Relationship Id="rId10" Type="http://schemas.openxmlformats.org/officeDocument/2006/relationships/image" Target="../media/image-11-10.sv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sv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sv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svg"/><Relationship Id="rId17" Type="http://schemas.openxmlformats.org/officeDocument/2006/relationships/image" Target="../media/image-11-17.png"/><Relationship Id="rId18" Type="http://schemas.openxmlformats.org/officeDocument/2006/relationships/slideLayout" Target="../slideLayouts/slideLayout2.xml"/><Relationship Id="rId1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image" Target="../media/image-12-7.png"/><Relationship Id="rId8" Type="http://schemas.openxmlformats.org/officeDocument/2006/relationships/image" Target="../media/image-12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37743" y="2665809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Космос над головой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356682" y="3430587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Как поймать падающую звезду и изучить ночное небо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2217980" y="3881239"/>
            <a:ext cx="3183850" cy="310952"/>
          </a:xfrm>
          <a:prstGeom prst="roundRect">
            <a:avLst>
              <a:gd name="adj" fmla="val 6383"/>
            </a:avLst>
          </a:prstGeom>
          <a:solidFill>
            <a:srgbClr val="00184D"/>
          </a:solidFill>
          <a:ln/>
        </p:spPr>
      </p:sp>
      <p:sp>
        <p:nvSpPr>
          <p:cNvPr id="6" name="Text 3"/>
          <p:cNvSpPr/>
          <p:nvPr/>
        </p:nvSpPr>
        <p:spPr>
          <a:xfrm>
            <a:off x="2317196" y="3930848"/>
            <a:ext cx="3595002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КОСМИЧЕСКОЕ ЛЕТО · ОХОТА ЗА МЕТЕОРАМИ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91939"/>
            <a:ext cx="9387843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Космические масштабы: когда мы смотрим в прошлое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574" y="1217017"/>
            <a:ext cx="10868547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Каждый раз, когда вы смотрите на звезду, вы смотрите в прошлое. Свет путешествует со скоростью около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7AF0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300 000 км/с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— это самая высокая скорость во Вселенной. Но даже при такой невообразимой скорости расстояния между звёздами настолько огромны, что свет тратит на путь годы, тысячелетия и даже миллиарды лет.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6086323" y="1717080"/>
            <a:ext cx="19050" cy="3160415"/>
          </a:xfrm>
          <a:prstGeom prst="roundRect">
            <a:avLst>
              <a:gd name="adj" fmla="val 104183"/>
            </a:avLst>
          </a:prstGeom>
          <a:solidFill>
            <a:srgbClr val="3F3F44"/>
          </a:solidFill>
          <a:ln/>
        </p:spPr>
      </p:sp>
      <p:sp>
        <p:nvSpPr>
          <p:cNvPr id="5" name="Shape 3"/>
          <p:cNvSpPr/>
          <p:nvPr/>
        </p:nvSpPr>
        <p:spPr>
          <a:xfrm>
            <a:off x="5569208" y="1856383"/>
            <a:ext cx="396865" cy="19050"/>
          </a:xfrm>
          <a:prstGeom prst="roundRect">
            <a:avLst>
              <a:gd name="adj" fmla="val 104183"/>
            </a:avLst>
          </a:prstGeom>
          <a:solidFill>
            <a:srgbClr val="3F3F44"/>
          </a:solidFill>
          <a:ln/>
        </p:spPr>
      </p:sp>
      <p:sp>
        <p:nvSpPr>
          <p:cNvPr id="6" name="Shape 4"/>
          <p:cNvSpPr/>
          <p:nvPr/>
        </p:nvSpPr>
        <p:spPr>
          <a:xfrm>
            <a:off x="5947023" y="1717080"/>
            <a:ext cx="297649" cy="297656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7" name="Text 5"/>
          <p:cNvSpPr/>
          <p:nvPr/>
        </p:nvSpPr>
        <p:spPr>
          <a:xfrm>
            <a:off x="5996631" y="1741884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3780537" y="1762522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Луна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1574" y="2032695"/>
            <a:ext cx="4772799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Свет добирается за </a:t>
            </a:r>
            <a:pPr algn="r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1,3 секунды</a:t>
            </a:r>
            <a:pPr algn="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Луна — наш ближайший сосед в космосе.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25622" y="2597249"/>
            <a:ext cx="396865" cy="19050"/>
          </a:xfrm>
          <a:prstGeom prst="roundRect">
            <a:avLst>
              <a:gd name="adj" fmla="val 104183"/>
            </a:avLst>
          </a:prstGeom>
          <a:solidFill>
            <a:srgbClr val="3F3F44"/>
          </a:solidFill>
          <a:ln/>
        </p:spPr>
      </p:sp>
      <p:sp>
        <p:nvSpPr>
          <p:cNvPr id="11" name="Shape 9"/>
          <p:cNvSpPr/>
          <p:nvPr/>
        </p:nvSpPr>
        <p:spPr>
          <a:xfrm>
            <a:off x="5947023" y="2457946"/>
            <a:ext cx="297649" cy="297656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12" name="Text 10"/>
          <p:cNvSpPr/>
          <p:nvPr/>
        </p:nvSpPr>
        <p:spPr>
          <a:xfrm>
            <a:off x="5996631" y="2482751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757322" y="2503388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Солнце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757322" y="2773561"/>
            <a:ext cx="4772799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Свет летит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8 минут 20 секунд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Мы видим Солнце таким, каким оно было 8 минут назад.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569208" y="3254970"/>
            <a:ext cx="396865" cy="19050"/>
          </a:xfrm>
          <a:prstGeom prst="roundRect">
            <a:avLst>
              <a:gd name="adj" fmla="val 104183"/>
            </a:avLst>
          </a:prstGeom>
          <a:solidFill>
            <a:srgbClr val="3F3F44"/>
          </a:solidFill>
          <a:ln/>
        </p:spPr>
      </p:sp>
      <p:sp>
        <p:nvSpPr>
          <p:cNvPr id="16" name="Shape 14"/>
          <p:cNvSpPr/>
          <p:nvPr/>
        </p:nvSpPr>
        <p:spPr>
          <a:xfrm>
            <a:off x="5947023" y="3115667"/>
            <a:ext cx="297649" cy="297656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17" name="Text 15"/>
          <p:cNvSpPr/>
          <p:nvPr/>
        </p:nvSpPr>
        <p:spPr>
          <a:xfrm>
            <a:off x="5996631" y="3140472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3780537" y="3161109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Полярная звезда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61574" y="3431282"/>
            <a:ext cx="4772799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Свет летит </a:t>
            </a:r>
            <a:pPr algn="r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433 года</a:t>
            </a:r>
            <a:pPr algn="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Полярис светит для нас из эпохи Ивана Грозного.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25622" y="3912791"/>
            <a:ext cx="396865" cy="19050"/>
          </a:xfrm>
          <a:prstGeom prst="roundRect">
            <a:avLst>
              <a:gd name="adj" fmla="val 104183"/>
            </a:avLst>
          </a:prstGeom>
          <a:solidFill>
            <a:srgbClr val="3F3F44"/>
          </a:solidFill>
          <a:ln/>
        </p:spPr>
      </p:sp>
      <p:sp>
        <p:nvSpPr>
          <p:cNvPr id="21" name="Shape 19"/>
          <p:cNvSpPr/>
          <p:nvPr/>
        </p:nvSpPr>
        <p:spPr>
          <a:xfrm>
            <a:off x="5947023" y="3773488"/>
            <a:ext cx="297649" cy="297656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22" name="Text 20"/>
          <p:cNvSpPr/>
          <p:nvPr/>
        </p:nvSpPr>
        <p:spPr>
          <a:xfrm>
            <a:off x="5996631" y="3798292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757322" y="3818930"/>
            <a:ext cx="1927474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Туманность Андромеды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57322" y="4089102"/>
            <a:ext cx="4772799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Свет летит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2,5 миллиона лет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Ближайшая к нам крупная галактика — мы видим её такой, какой она была до появления человека на Земле.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61574" y="4996557"/>
            <a:ext cx="10868547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Световой год — это расстояние, которое свет проходит за один год: примерно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7AF0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9,46 триллиона километров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Число настолько огромное, что его почти невозможно представить. Попробуйте так: если сжать всю Солнечную систему до размера монеты, то ближайшая звезда окажется в 4,5 км от вас.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61574" y="5496620"/>
            <a:ext cx="10868547" cy="650280"/>
          </a:xfrm>
          <a:prstGeom prst="roundRect">
            <a:avLst>
              <a:gd name="adj" fmla="val 3052"/>
            </a:avLst>
          </a:prstGeom>
          <a:solidFill>
            <a:srgbClr val="00184D"/>
          </a:solidFill>
          <a:ln/>
        </p:spPr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829" y="5679480"/>
            <a:ext cx="165294" cy="132259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091379" y="5624909"/>
            <a:ext cx="10306487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🔭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Машина времени: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Телескоп — это буквально машина времени. Чем дальше объект, тем дальше в прошлое мы смотрим. Космический телескоп Уэбб способен видеть галактики, свет которых летел к нам более 13 миллиардов лет — почти с момента рождения Вселенной.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38386"/>
            <a:ext cx="9697596" cy="38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Смартфон-телескоп: приложения дополненной реальности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61574" y="1312069"/>
            <a:ext cx="10868547" cy="520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Современный смартфон — это мощный астрономический инструмент, который всегда у вас в кармане. Приложения с дополненной реальностью используют GPS, компас и акселерометр, чтобы в реальном времени накладывать названия звёзд, созвездий и планет прямо поверх изображения с камеры. Достаточно навести телефон на небо — и всё звёздное небо будет подписано.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574" y="1937544"/>
            <a:ext cx="5387741" cy="1732161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2429" y="2043212"/>
            <a:ext cx="186031" cy="18603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8294" y="2415282"/>
            <a:ext cx="155045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Stellarium Mobile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798294" y="2664817"/>
            <a:ext cx="5114301" cy="694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Один из самых популярных и точных планетариев для смартфона. Показывает положение звёзд, созвездий, планет, спутников и даже МКС в реальном времени. Есть режим ночного красного экрана, чтобы не испортить адаптацию глаз. Доступен бесплатно для Android и iOS.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2281" y="1937544"/>
            <a:ext cx="5387840" cy="173216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43136" y="2043212"/>
            <a:ext cx="186031" cy="18603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279001" y="2415282"/>
            <a:ext cx="155045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Sky Map / SkyView</a:t>
            </a:r>
            <a:endParaRPr lang="en-US" sz="1200" dirty="0"/>
          </a:p>
        </p:txBody>
      </p:sp>
      <p:sp>
        <p:nvSpPr>
          <p:cNvPr id="11" name="Text 5"/>
          <p:cNvSpPr/>
          <p:nvPr/>
        </p:nvSpPr>
        <p:spPr>
          <a:xfrm>
            <a:off x="6279001" y="2664817"/>
            <a:ext cx="5114400" cy="8681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Простое и интуитивное приложение с отличным режимом дополненной реальности — названия объектов появляются прямо на экране камеры. Идеально для детей и новичков: минимум настроек, максимум наглядности. Можно искать конкретную звезду или планету, и приложение стрелочкой укажет, куда направить взгляд.</a:t>
            </a:r>
            <a:endParaRPr lang="en-US" sz="9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1574" y="3762673"/>
            <a:ext cx="5387741" cy="1558528"/>
          </a:xfrm>
          <a:prstGeom prst="rect">
            <a:avLst/>
          </a:prstGeom>
        </p:spPr>
      </p:pic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62429" y="3868341"/>
            <a:ext cx="186031" cy="186035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798294" y="4240411"/>
            <a:ext cx="2393791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ISS Detector / Heavens-Above</a:t>
            </a:r>
            <a:endParaRPr lang="en-US" sz="1200" dirty="0"/>
          </a:p>
        </p:txBody>
      </p:sp>
      <p:sp>
        <p:nvSpPr>
          <p:cNvPr id="15" name="Text 7"/>
          <p:cNvSpPr/>
          <p:nvPr/>
        </p:nvSpPr>
        <p:spPr>
          <a:xfrm>
            <a:off x="798294" y="4489946"/>
            <a:ext cx="5114301" cy="694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Специализированные приложения для отслеживания искусственных спутников и МКС. Показывают точное время и траекторию пролёта над вашей точкой. Heavens-Above также предоставляет данные об ярких иридиевых вспышках — кратких очень ярких отражениях солнечного света от панелей спутников.</a:t>
            </a:r>
            <a:endParaRPr lang="en-US" sz="950" dirty="0"/>
          </a:p>
        </p:txBody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42281" y="3762673"/>
            <a:ext cx="5387840" cy="1558528"/>
          </a:xfrm>
          <a:prstGeom prst="rect">
            <a:avLst/>
          </a:prstGeom>
        </p:spPr>
      </p:pic>
      <p:pic>
        <p:nvPicPr>
          <p:cNvPr id="1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43136" y="3868341"/>
            <a:ext cx="186031" cy="18603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6279001" y="4240411"/>
            <a:ext cx="1958827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Meteor Shower Calendar</a:t>
            </a:r>
            <a:endParaRPr lang="en-US" sz="1200" dirty="0"/>
          </a:p>
        </p:txBody>
      </p:sp>
      <p:sp>
        <p:nvSpPr>
          <p:cNvPr id="19" name="Text 9"/>
          <p:cNvSpPr/>
          <p:nvPr/>
        </p:nvSpPr>
        <p:spPr>
          <a:xfrm>
            <a:off x="6279001" y="4489946"/>
            <a:ext cx="5114400" cy="694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Специальное приложение-календарь всех метеорных потоков года с уведомлениями о пиках активности. Не пропустите не только Персеиды, но и другие потоки: Леониды в ноябре, Геминиды в декабре — один из самых мощных потоков в году.</a:t>
            </a:r>
            <a:endParaRPr lang="en-US" sz="950" dirty="0"/>
          </a:p>
        </p:txBody>
      </p:sp>
      <p:sp>
        <p:nvSpPr>
          <p:cNvPr id="20" name="Shape 10"/>
          <p:cNvSpPr/>
          <p:nvPr/>
        </p:nvSpPr>
        <p:spPr>
          <a:xfrm>
            <a:off x="661574" y="5425777"/>
            <a:ext cx="10868547" cy="589161"/>
          </a:xfrm>
          <a:prstGeom prst="roundRect">
            <a:avLst>
              <a:gd name="adj" fmla="val 3158"/>
            </a:avLst>
          </a:prstGeom>
          <a:solidFill>
            <a:srgbClr val="022349"/>
          </a:solidFill>
          <a:ln/>
        </p:spPr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5594" y="5592862"/>
            <a:ext cx="154976" cy="124023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1064591" y="5540375"/>
            <a:ext cx="10341510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💡</a:t>
            </a:r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pPr algn="l" indent="0" marL="0">
              <a:lnSpc>
                <a:spcPct val="117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Совет:</a:t>
            </a:r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Включите режим ночного красного экрана в настройках приложения ещё до выхода из дома. Ваши глаза скажут вам спасибо — адаптация к темноте занимает 20 минут, а разрушается за секунды.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68027"/>
            <a:ext cx="6312734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Твой космический план на август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356782" y="1246188"/>
            <a:ext cx="11478132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Всё готово. Осталось только дождаться ясной ночи — и выйти навстречу звёздам.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72409" y="1940024"/>
            <a:ext cx="5163611" cy="140494"/>
          </a:xfrm>
          <a:prstGeom prst="roundRect">
            <a:avLst>
              <a:gd name="adj" fmla="val 15009"/>
            </a:avLst>
          </a:prstGeom>
          <a:solidFill>
            <a:srgbClr val="26262B"/>
          </a:solidFill>
          <a:ln/>
        </p:spPr>
      </p:sp>
      <p:sp>
        <p:nvSpPr>
          <p:cNvPr id="5" name="Shape 3"/>
          <p:cNvSpPr/>
          <p:nvPr/>
        </p:nvSpPr>
        <p:spPr>
          <a:xfrm>
            <a:off x="661574" y="1799431"/>
            <a:ext cx="421669" cy="421680"/>
          </a:xfrm>
          <a:prstGeom prst="roundRect">
            <a:avLst>
              <a:gd name="adj" fmla="val 90353"/>
            </a:avLst>
          </a:prstGeom>
          <a:solidFill>
            <a:srgbClr val="26262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942" y="1904802"/>
            <a:ext cx="210835" cy="2108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2064" y="2340570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Выбери дату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02064" y="2631777"/>
            <a:ext cx="5093565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Пик Персеид — </a:t>
            </a:r>
            <a:pPr algn="l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12–13 августа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Заранее проверь прогноз погоды и фазу Луны. Идеально, если небо будет ясным в новолуние или убывающую луну.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66410" y="1729184"/>
            <a:ext cx="5163611" cy="140494"/>
          </a:xfrm>
          <a:prstGeom prst="roundRect">
            <a:avLst>
              <a:gd name="adj" fmla="val 15009"/>
            </a:avLst>
          </a:prstGeom>
          <a:solidFill>
            <a:srgbClr val="26262B"/>
          </a:solidFill>
          <a:ln/>
        </p:spPr>
      </p:sp>
      <p:sp>
        <p:nvSpPr>
          <p:cNvPr id="10" name="Shape 7"/>
          <p:cNvSpPr/>
          <p:nvPr/>
        </p:nvSpPr>
        <p:spPr>
          <a:xfrm>
            <a:off x="6155576" y="1588591"/>
            <a:ext cx="421669" cy="421680"/>
          </a:xfrm>
          <a:prstGeom prst="roundRect">
            <a:avLst>
              <a:gd name="adj" fmla="val 90353"/>
            </a:avLst>
          </a:prstGeom>
          <a:solidFill>
            <a:srgbClr val="26262B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60943" y="1693962"/>
            <a:ext cx="210835" cy="2108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296066" y="2129730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Найди тёмное место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6296066" y="2420938"/>
            <a:ext cx="5093565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Используй Light Pollution Map, чтобы выбрать точку в 50–80 км от города. Поле, лесная поляна или берег озера — любое открытое место без фонарей подойдёт.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72409" y="3867348"/>
            <a:ext cx="5163611" cy="140494"/>
          </a:xfrm>
          <a:prstGeom prst="roundRect">
            <a:avLst>
              <a:gd name="adj" fmla="val 15009"/>
            </a:avLst>
          </a:prstGeom>
          <a:solidFill>
            <a:srgbClr val="26262B"/>
          </a:solidFill>
          <a:ln/>
        </p:spPr>
      </p:sp>
      <p:sp>
        <p:nvSpPr>
          <p:cNvPr id="15" name="Shape 11"/>
          <p:cNvSpPr/>
          <p:nvPr/>
        </p:nvSpPr>
        <p:spPr>
          <a:xfrm>
            <a:off x="661574" y="3726755"/>
            <a:ext cx="421669" cy="421680"/>
          </a:xfrm>
          <a:prstGeom prst="roundRect">
            <a:avLst>
              <a:gd name="adj" fmla="val 90353"/>
            </a:avLst>
          </a:prstGeom>
          <a:solidFill>
            <a:srgbClr val="26262B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942" y="3832126"/>
            <a:ext cx="210835" cy="2108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02064" y="4267895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Собери рюкзак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802064" y="4559102"/>
            <a:ext cx="5093565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Коврик, плед, термос с чаем, красный фонарик, смартфон с приложением Stellarium. При желании — бинокль и фотоаппарат на штативе.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366410" y="3656509"/>
            <a:ext cx="5163611" cy="140494"/>
          </a:xfrm>
          <a:prstGeom prst="roundRect">
            <a:avLst>
              <a:gd name="adj" fmla="val 15009"/>
            </a:avLst>
          </a:prstGeom>
          <a:solidFill>
            <a:srgbClr val="26262B"/>
          </a:solidFill>
          <a:ln/>
        </p:spPr>
      </p:sp>
      <p:sp>
        <p:nvSpPr>
          <p:cNvPr id="20" name="Shape 15"/>
          <p:cNvSpPr/>
          <p:nvPr/>
        </p:nvSpPr>
        <p:spPr>
          <a:xfrm>
            <a:off x="6155576" y="3515916"/>
            <a:ext cx="421669" cy="421680"/>
          </a:xfrm>
          <a:prstGeom prst="roundRect">
            <a:avLst>
              <a:gd name="adj" fmla="val 90353"/>
            </a:avLst>
          </a:prstGeom>
          <a:solidFill>
            <a:srgbClr val="26262B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60943" y="3621286"/>
            <a:ext cx="210835" cy="2108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96066" y="4057055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Смотри и желай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6296066" y="4348262"/>
            <a:ext cx="5093565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Ляг на спину, дай глазам 20 минут на адаптацию к темноте — и жди. Первый метеор вызовет восторг, за ним последует второй, третий… Не забудь загадать желание!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872409" y="5592465"/>
            <a:ext cx="11267297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«Мы все сделаны из звёздной пыли. Каждый атом железа в вашей крови был когда-то в сердце умирающей звезды.» — </a:t>
            </a:r>
            <a:pPr algn="l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Карл Саган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356782" y="6069211"/>
            <a:ext cx="11478132" cy="22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97B8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Ясного неба и ярких метеоров! </a:t>
            </a:r>
            <a:pPr algn="ctr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🌠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61095"/>
            <a:ext cx="7039196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Почему летом небо особенное?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1508522"/>
            <a:ext cx="1086854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Июль и август — без преувеличения лучшее время года для любителей ночного неба. Несколько астрономических факторов совпадают именно в это время, превращая тёплые летние ночи в настоящее звёздное пиршество.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2515" y="2223790"/>
            <a:ext cx="5470686" cy="3973116"/>
          </a:xfrm>
          <a:prstGeom prst="roundRect">
            <a:avLst>
              <a:gd name="adj" fmla="val 624"/>
            </a:avLst>
          </a:prstGeom>
          <a:solidFill>
            <a:srgbClr val="120336"/>
          </a:solidFill>
          <a:ln/>
        </p:spPr>
      </p:sp>
      <p:sp>
        <p:nvSpPr>
          <p:cNvPr id="5" name="Text 3"/>
          <p:cNvSpPr/>
          <p:nvPr/>
        </p:nvSpPr>
        <p:spPr>
          <a:xfrm>
            <a:off x="707809" y="2389088"/>
            <a:ext cx="35125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Положение Земли на орбите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07809" y="2812852"/>
            <a:ext cx="5140097" cy="2001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 летние месяцы ночная сторона Земли «смотрит» в сторону центра нашей Галактики — Млечного Пути. Именно поэтому в августе Млечный Путь виден так отчётливо: широкая туманная полоса пересекает небосвод от горизонта до горизонта.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 это же время Земля проходит через шлейф пыли кометы Свифта–Туттля, что порождает главное летнее шоу — метеорный поток Персеиды.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303904" y="2389088"/>
            <a:ext cx="34346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Короткие ночи — не помеха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303904" y="2812852"/>
            <a:ext cx="52325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Да, летние ночи короче зимних. Но тёплый воздух, отсутствие необходимости кутаться в тяжёлую одежду и комфортная температура делают наблюдения намного приятнее. Лечь на траву, смотреть в небо и ждать вспышку метеора — это удовольствие, доступное всей семье без специального оборудования.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303904" y="4565848"/>
            <a:ext cx="294454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Стабильная атмосфера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303904" y="4989612"/>
            <a:ext cx="5232567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Летом воздух прогрет равномернее, что уменьшает атмосферное мерцание. Звёзды «мигают» меньше, изображение устойчивее — идеальные условия для наблюдения и фотографии.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6262" y="449957"/>
            <a:ext cx="10359071" cy="8866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Главный ориентир: Большая Медведица и Полярная звезда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916262" y="1579959"/>
            <a:ext cx="10359071" cy="421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Умение находить Полярную звезду — это навык №1 для любого начинающего астронома. Она неподвижно стоит над Северным полюсом и всегда точно указывает на север. Освоив этот простой ориентир, вы никогда не потеряетесь под ночным небом.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16262" y="2138462"/>
            <a:ext cx="283659" cy="177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01</a:t>
            </a:r>
            <a:endParaRPr lang="en-US" sz="1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6262" y="2360414"/>
            <a:ext cx="5118666" cy="190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6262" y="2469356"/>
            <a:ext cx="1773392" cy="221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Найдите «ковш»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916262" y="2763838"/>
            <a:ext cx="5118666" cy="843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Большая Медведица — одно из самых узнаваемых созвездий северного неба. Семь ярких звёзд образуют характерную фигуру ковша с длинной ручкой. В ясную ночь он виден невооружённым глазом практически из любой точки России круглый год.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156568" y="2138462"/>
            <a:ext cx="283659" cy="177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02</a:t>
            </a:r>
            <a:endParaRPr lang="en-US" sz="11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568" y="2374503"/>
            <a:ext cx="5118766" cy="190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156568" y="2469356"/>
            <a:ext cx="2139004" cy="221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Найдите «стенку» ковша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6156568" y="2763838"/>
            <a:ext cx="5118766" cy="632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Обратите внимание на две крайние звезды «стенки» ковша, противоположной ручке. Это Дубхе и Мерак — их называют «указатели». Мысленно проведите через них прямую линию.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916262" y="3835202"/>
            <a:ext cx="283659" cy="177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03</a:t>
            </a:r>
            <a:endParaRPr lang="en-US" sz="11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62" y="4042966"/>
            <a:ext cx="5118666" cy="190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6262" y="4166096"/>
            <a:ext cx="2331880" cy="221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Отложите пять расстояний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916262" y="4460577"/>
            <a:ext cx="5118666" cy="843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Продолжите эту воображаемую линию в сторону от ковша примерно на расстояние, равное пятикратному промежутку между Дубхе и Мераком. Яркая звезда, в которую вы упрётесь — это и есть Полярная звезда (Полярис).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6156568" y="3835202"/>
            <a:ext cx="283659" cy="177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04</a:t>
            </a:r>
            <a:endParaRPr lang="en-US" sz="110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568" y="4042966"/>
            <a:ext cx="5118766" cy="1905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156568" y="4166096"/>
            <a:ext cx="2436950" cy="221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Определяйте стороны света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6156568" y="4460577"/>
            <a:ext cx="5118766" cy="843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Полярная звезда всегда находится строго на севере. Встаньте к ней лицом — справа будет восток, слева — запад, а за спиной — юг. Это работает всегда, в любую ясную ночь, в любой точке Северного полушария.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916262" y="5518845"/>
            <a:ext cx="10359071" cy="724098"/>
          </a:xfrm>
          <a:prstGeom prst="roundRect">
            <a:avLst>
              <a:gd name="adj" fmla="val 2939"/>
            </a:avLst>
          </a:prstGeom>
          <a:solidFill>
            <a:srgbClr val="022349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042" y="5717977"/>
            <a:ext cx="177299" cy="141784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377122" y="5691981"/>
            <a:ext cx="9756432" cy="434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💡</a:t>
            </a:r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pPr algn="l" indent="0" marL="0">
              <a:lnSpc>
                <a:spcPct val="124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Лайфхак для детей:</a:t>
            </a:r>
            <a:pPr algn="l" indent="0" marL="0">
              <a:lnSpc>
                <a:spcPct val="124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Запомните простую подсказку — «ковш указывает на Полярную». Ручка ковша всегда «убегает» от Полярной звезды, как хвост собаки.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868065"/>
            <a:ext cx="9769131" cy="49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Секреты звёздных карт: созвездия и их легенды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661574" y="1657449"/>
            <a:ext cx="10868547" cy="490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Созвездия — это не просто красивые узоры из звёзд. На протяжении тысячелетий они служили людям календарём, компасом и учебником по мифологии. Международный астрономический союз официально признаёт 88 созвездий, каждое из которых имеет свою историю.</a:t>
            </a:r>
            <a:endParaRPr lang="en-US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74" y="2315666"/>
            <a:ext cx="1927574" cy="1191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574" y="3693517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Кассиопея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61574" y="4028579"/>
            <a:ext cx="3498465" cy="1961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Пять ярких звёзд образуют букву «W» или «M» — в зависимости от времени года. По древнегреческому мифу это эфиопская царица, прикованная к небесному трону в наказание за хвастовство. Кассиопея — отличный ориентир: она всегда находится почти напротив Большой Медведицы относительно Полярной звезды.</a:t>
            </a:r>
            <a:endParaRPr lang="en-US" sz="12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565" y="2315666"/>
            <a:ext cx="1927574" cy="1191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46565" y="3693517"/>
            <a:ext cx="2247050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Лебедь (Лебедь-Кросс)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4346565" y="4028579"/>
            <a:ext cx="3498465" cy="1961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Одно из крупнейших летних созвездий. Его главная звезда Денеб входит в знаменитый Летний треугольник вместе с Вегой и Альтаиром. По форме созвездие напоминает огромный крест — его ещё называют «Северный крест». В мифологии это Зевс, обратившийся лебедем, или Орфей, вознесённый на небо после гибели.</a:t>
            </a:r>
            <a:endParaRPr lang="en-US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557" y="2315666"/>
            <a:ext cx="1927574" cy="11913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31557" y="3693517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Цефей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8031557" y="4028579"/>
            <a:ext cx="3498465" cy="1961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Созвездие-«домик» — пять звёзд образуют пятиугольник, похожий на детский рисунок дома. Цефей — муж Кассиопеи и царь Эфиопии в греческой мифологии. Одна из его звёзд, Дельта Цефея, стала научной легендой: она является эталонной «переменной звездой», по которой учёные измеряют расстояния во Вселенной.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487759"/>
            <a:ext cx="7696603" cy="38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Главное шоу года: метеорный поток Персеиды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61574" y="1061442"/>
            <a:ext cx="10868547" cy="347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Каждый год с 10 по 13 августа Земля пересекает плотное облако пыли и обломков, оставленных кометой Свифта–Туттля. Эти крошечные частицы врываются в атмосферу на скорости около </a:t>
            </a:r>
            <a:pPr algn="l" indent="0" marL="0">
              <a:lnSpc>
                <a:spcPct val="117000"/>
              </a:lnSpc>
              <a:buNone/>
            </a:pPr>
            <a:r>
              <a:rPr lang="en-US" sz="950" b="1" dirty="0">
                <a:solidFill>
                  <a:srgbClr val="7AF0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59 км/с</a:t>
            </a:r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и сгорают, оставляя за собой яркие светящиеся следы. Именно это мы называем «падающими звёздами».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574" y="1606252"/>
            <a:ext cx="3073422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Как это работает на самом деле?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61574" y="1892995"/>
            <a:ext cx="5282969" cy="1299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spcAft>
                <a:spcPts val="650"/>
              </a:spcAft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«Падающие звёзды» — это не звёзды. Это крупицы кометного вещества размером от песчинки до горошины. При входе в плотные слои атмосферы на высоте 80–120 км они раскаляются добела от трения о воздух и испаряются, создавая ионизированный след — яркую полосу света.</a:t>
            </a:r>
            <a:endParaRPr lang="en-US" sz="950" dirty="0"/>
          </a:p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Сама комета Свифта–Туттля огромна — около 26 км в диаметре. Она пролетает мимо Солнца раз в 130 лет, в последний раз это случилось в 1992 году. Следующее сближение ожидается в 2126 году.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6164208" y="1513284"/>
            <a:ext cx="5461558" cy="4058543"/>
          </a:xfrm>
          <a:prstGeom prst="roundRect">
            <a:avLst>
              <a:gd name="adj" fmla="val 458"/>
            </a:avLst>
          </a:prstGeom>
          <a:solidFill>
            <a:srgbClr val="120336"/>
          </a:solidFill>
          <a:ln/>
        </p:spPr>
      </p:sp>
      <p:sp>
        <p:nvSpPr>
          <p:cNvPr id="7" name="Text 5"/>
          <p:cNvSpPr/>
          <p:nvPr/>
        </p:nvSpPr>
        <p:spPr>
          <a:xfrm>
            <a:off x="6288228" y="1606252"/>
            <a:ext cx="2160037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Статистика Персеид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939880" y="1966615"/>
            <a:ext cx="3910113" cy="409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100+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119760" y="2507754"/>
            <a:ext cx="155045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метеоров в час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288228" y="2794496"/>
            <a:ext cx="5213517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 пик потока при идеальных условиях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939880" y="3216176"/>
            <a:ext cx="3910113" cy="409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59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8119760" y="3757315"/>
            <a:ext cx="155045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км/с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288228" y="4044057"/>
            <a:ext cx="5213517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Скорость вхождения в атмосферу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939880" y="4465737"/>
            <a:ext cx="3910113" cy="409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130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8119760" y="5006876"/>
            <a:ext cx="1550453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лет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288228" y="5293618"/>
            <a:ext cx="5213517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Период обращения кометы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61574" y="5676404"/>
            <a:ext cx="10868547" cy="589161"/>
          </a:xfrm>
          <a:prstGeom prst="roundRect">
            <a:avLst>
              <a:gd name="adj" fmla="val 3158"/>
            </a:avLst>
          </a:prstGeom>
          <a:solidFill>
            <a:srgbClr val="00184D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5594" y="5843488"/>
            <a:ext cx="154976" cy="124023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064591" y="5791002"/>
            <a:ext cx="10341510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🌠</a:t>
            </a:r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pPr algn="l" indent="0" marL="0">
              <a:lnSpc>
                <a:spcPct val="117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Развенчиваем миф:</a:t>
            </a:r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Метеоры вылетают из одной точки на небосводе — радианта в созвездии Персея — не потому, что там что-то взрывается. Это оптическая иллюзия, как параллельные рельсы, сходящиеся на горизонте. В реальности все частицы летят параллельно друг другу.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79636"/>
            <a:ext cx="6122934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Экипировка ночного астронома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574" y="1257796"/>
            <a:ext cx="10868547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Наблюдение метеоров — это один из редких видов астрономии, для которого не нужен телескоп и дорогое оборудование. Всё, что вам необходимо, умещается в обычный рюкзак. Но правильная подготовка сделает вечер по-настоящему комфортным — особенно если с вами дети.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574" y="1808262"/>
            <a:ext cx="351424" cy="3514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574" y="2309019"/>
            <a:ext cx="189582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Тёплый плед и коврик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61574" y="2600226"/>
            <a:ext cx="5359564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Даже в августе ночи бывают прохладными — особенно после полуночи и за городом. Туристический коврик-пенка защитит от холода и сырости земли. Захватите плед или спальный мешок — в горизонтальном положении гораздо удобнее смотреть на небо часами.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0458" y="1808262"/>
            <a:ext cx="351424" cy="35143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70458" y="2309019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Красный фонарик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6170458" y="2600226"/>
            <a:ext cx="5359663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Обычный белый фонарик уничтожает «ночное зрение» — адаптацию глаз к темноте — мгновенно. Красный свет практически не нарушает адаптацию. Можно купить специальный туристический фонарь с красным режимом или просто обмотать обычный фонарик красной плёнкой.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574" y="3671391"/>
            <a:ext cx="351424" cy="35143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61574" y="4172148"/>
            <a:ext cx="1987103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Термос с горячим чаем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61574" y="4463355"/>
            <a:ext cx="5359564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Горячий напиток согреет и создаст уютную атмосферу ночного пикника. Также возьмите перекус — ожидание метеоров может затянуться на несколько часов. Наблюдения лучше всего вести с полуночи до рассвета, когда радиант Персеид высоко над горизонтом.</a:t>
            </a:r>
            <a:endParaRPr lang="en-US" sz="11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70458" y="3671391"/>
            <a:ext cx="351424" cy="35143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170458" y="4172148"/>
            <a:ext cx="1951485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Бинокль (по желанию)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6170458" y="4463355"/>
            <a:ext cx="5359663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Для наблюдения метеоров бинокль не нужен — он слишком сужает поле зрения. Но он пригодится для рассматривания Луны, звёздных скоплений Плеяд и Гиад, туманностей. Даже недорогой бинокль 7×50 откроет вам небо совершенно с новой стороны.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661574" y="5429945"/>
            <a:ext cx="10868547" cy="713978"/>
          </a:xfrm>
          <a:prstGeom prst="roundRect">
            <a:avLst>
              <a:gd name="adj" fmla="val 2954"/>
            </a:avLst>
          </a:prstGeom>
          <a:solidFill>
            <a:srgbClr val="183A13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064" y="5622330"/>
            <a:ext cx="175712" cy="14049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118267" y="5572522"/>
            <a:ext cx="10271364" cy="428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⏰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pPr algn="l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Оптимальное время: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С 23:00 до 3:00 — пик активности Персеид. Дайте глазам адаптироваться к темноте 15–20 минут после выключения всех источников света.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432" y="452537"/>
            <a:ext cx="7057948" cy="475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Борьба со световым загрязнением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831432" y="1208187"/>
            <a:ext cx="10528830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Световое загрязнение — главный враг астрономии-любителя. Уличные фонари, рекламные вывески, окна домов создают над городом яркое зарево, которое «смывает» свет далёких звёзд. По оценкам учёных, более </a:t>
            </a:r>
            <a:pPr algn="l" indent="0" marL="0">
              <a:lnSpc>
                <a:spcPct val="128000"/>
              </a:lnSpc>
              <a:buNone/>
            </a:pPr>
            <a:r>
              <a:rPr lang="en-US" sz="1150" b="1" dirty="0">
                <a:solidFill>
                  <a:srgbClr val="7AF0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80% населения Земли</a:t>
            </a:r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живёт под засвечённым небом и никогда не видело настоящего Млечного Пути.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31432" y="2207022"/>
            <a:ext cx="4013100" cy="237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Как работает световое загрязнение?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831432" y="2584847"/>
            <a:ext cx="5078782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Свет от фонарей рассеивается молекулами воздуха, пылью и водяными каплями, создавая над населёнными пунктами светящийся купол. Чем ярче и гуще застройка, тем выше этот «пузырь» и тем хуже видимость. В Москве невооружённым глазом видны лишь 20–30 самых ярких звёзд, тогда как в тёмном месте — более 3000.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31432" y="4127401"/>
            <a:ext cx="2512156" cy="237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Шкала Бортля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31432" y="4505226"/>
            <a:ext cx="5078782" cy="935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Астрономы оценивают темноту неба по 9-балльной шкале Бортля: 1 — идеально тёмное небо далеко от цивилизации, 9 — центр мегаполиса. Для наблюдения Персеид желательно найти место с оценкой 4–5 и ниже.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287831" y="2207022"/>
            <a:ext cx="2846515" cy="237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Где найти тёмное небо?</a:t>
            </a:r>
            <a:endParaRPr lang="en-US" sz="14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44880" y="2609900"/>
            <a:ext cx="228297" cy="22830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782424" y="2602409"/>
            <a:ext cx="4584188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50–80 км от города</a:t>
            </a:r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— уже достаточно, чтобы Млечный Путь стал виден невооружённым глазом. Небольшая поездка за город меняет всё.</a:t>
            </a:r>
            <a:endParaRPr lang="en-US" sz="11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4880" y="3591272"/>
            <a:ext cx="228297" cy="2283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782424" y="3583781"/>
            <a:ext cx="4584188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Леса, поля и холмы</a:t>
            </a:r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— открытые пространства без ближайших источников света. Ищите места, где горизонт тёмный со всех сторон.</a:t>
            </a:r>
            <a:endParaRPr lang="en-US" sz="11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4880" y="4572645"/>
            <a:ext cx="228297" cy="22830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782424" y="4565154"/>
            <a:ext cx="4584188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Приложение Light Pollution Map</a:t>
            </a:r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(lightpollutionmap.info) — онлайн-карта светового загрязнения. Тёмные синие и серые зоны на карте — ваши цели.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4880" y="5554018"/>
            <a:ext cx="228297" cy="22830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82424" y="5546527"/>
            <a:ext cx="4584188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Национальные парки и заповедники</a:t>
            </a:r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— часто имеют минимальное освещение и прекрасно подходят для ночных наблюдений.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03" y="477143"/>
            <a:ext cx="8868248" cy="483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Тайны Луны: фазы и наблюдения в бинокль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46503" y="1249660"/>
            <a:ext cx="10698689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Луна — ближайшее к нам небесное тело и самый доступный объект для наблюдений. Даже простой школьный бинокль превращает её в захватывающий мир с горами, кратерами и морями. Но Луна имеет и «тёмную сторону» для астронома: её яркий свет заглушает более слабые звёзды.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46503" y="2130623"/>
            <a:ext cx="5277016" cy="1355824"/>
          </a:xfrm>
          <a:prstGeom prst="roundRect">
            <a:avLst>
              <a:gd name="adj" fmla="val 1711"/>
            </a:avLst>
          </a:prstGeom>
          <a:solidFill>
            <a:srgbClr val="26262B"/>
          </a:solidFill>
          <a:ln/>
        </p:spPr>
      </p:sp>
      <p:sp>
        <p:nvSpPr>
          <p:cNvPr id="5" name="Text 3"/>
          <p:cNvSpPr/>
          <p:nvPr/>
        </p:nvSpPr>
        <p:spPr>
          <a:xfrm>
            <a:off x="901082" y="2285206"/>
            <a:ext cx="1933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🌑</a:t>
            </a:r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 Новолуние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01082" y="2613620"/>
            <a:ext cx="4967858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Луна не видна на небосводе. </a:t>
            </a:r>
            <a:pPr algn="l" indent="0" marL="0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Лучшее время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для наблюдения звёзд, метеоров и Млечного Пути. Если Персеиды совпадают с новолунием — это грандиозная удача.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168077" y="2130623"/>
            <a:ext cx="5277115" cy="1355824"/>
          </a:xfrm>
          <a:prstGeom prst="roundRect">
            <a:avLst>
              <a:gd name="adj" fmla="val 1711"/>
            </a:avLst>
          </a:prstGeom>
          <a:solidFill>
            <a:srgbClr val="26262B"/>
          </a:solidFill>
          <a:ln/>
        </p:spPr>
      </p:sp>
      <p:sp>
        <p:nvSpPr>
          <p:cNvPr id="8" name="Text 6"/>
          <p:cNvSpPr/>
          <p:nvPr/>
        </p:nvSpPr>
        <p:spPr>
          <a:xfrm>
            <a:off x="6322656" y="2285206"/>
            <a:ext cx="1933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🌓</a:t>
            </a:r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 Четверть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322656" y="2613620"/>
            <a:ext cx="4967957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Половина Луны освещена. Отличное время для наблюдения через бинокль — терминатор (граница света и тени) делает кратеры объёмными и рельефными.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46503" y="3631009"/>
            <a:ext cx="5277016" cy="1355824"/>
          </a:xfrm>
          <a:prstGeom prst="roundRect">
            <a:avLst>
              <a:gd name="adj" fmla="val 1711"/>
            </a:avLst>
          </a:prstGeom>
          <a:solidFill>
            <a:srgbClr val="26262B"/>
          </a:solidFill>
          <a:ln/>
        </p:spPr>
      </p:sp>
      <p:sp>
        <p:nvSpPr>
          <p:cNvPr id="11" name="Text 9"/>
          <p:cNvSpPr/>
          <p:nvPr/>
        </p:nvSpPr>
        <p:spPr>
          <a:xfrm>
            <a:off x="901082" y="3785592"/>
            <a:ext cx="1933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🌕</a:t>
            </a:r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 Полнолуние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01082" y="4114006"/>
            <a:ext cx="4967858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Луна освещает всё небо. Звёзды гасятся лунным светом. Плохое время для метеоров, но сама Луна выглядит потрясающе — можно рассматривать её детально.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68077" y="3631009"/>
            <a:ext cx="5277115" cy="1355824"/>
          </a:xfrm>
          <a:prstGeom prst="roundRect">
            <a:avLst>
              <a:gd name="adj" fmla="val 1711"/>
            </a:avLst>
          </a:prstGeom>
          <a:solidFill>
            <a:srgbClr val="26262B"/>
          </a:solidFill>
          <a:ln/>
        </p:spPr>
      </p:sp>
      <p:sp>
        <p:nvSpPr>
          <p:cNvPr id="14" name="Text 12"/>
          <p:cNvSpPr/>
          <p:nvPr/>
        </p:nvSpPr>
        <p:spPr>
          <a:xfrm>
            <a:off x="6322656" y="3785592"/>
            <a:ext cx="1933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🔭</a:t>
            </a:r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 В бинокль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22656" y="4114006"/>
            <a:ext cx="4967957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Видны горные хребты, тёмные «моря» — лавовые равнины, кратеры диаметром от 10 км. Особенно красив Тихо с яркими лучами-выбросами.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46503" y="5149552"/>
            <a:ext cx="10698689" cy="1068487"/>
          </a:xfrm>
          <a:prstGeom prst="roundRect">
            <a:avLst>
              <a:gd name="adj" fmla="val 2171"/>
            </a:avLst>
          </a:prstGeom>
          <a:solidFill>
            <a:srgbClr val="022349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082" y="5366147"/>
            <a:ext cx="193273" cy="154583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248934" y="5318323"/>
            <a:ext cx="10041678" cy="7309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🌝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pPr algn="l" indent="0" marL="0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Интересный факт: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«Моря» на Луне — Mare Tranquillitatis, Mare Imbrium и другие — получили свои поэтичные названия сотни лет назад, когда астрономы думали, что это настоящие водоёмы. На самом деле это огромные лавовые равнины, образовавшиеся миллиарды лет назад от ударов астероидов.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47092"/>
            <a:ext cx="5685191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Искусственные спутники и МКС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574" y="1172170"/>
            <a:ext cx="10868547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Понаблюдав за небом несколько минут, вы почти наверняка увидите медленно ползущую по небосводу яркую точку. Это не метеор и не самолёт — это один из тысяч искусственных спутников Земли, а если очень повезёт — сама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7AF0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Международная космическая станция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, на борту которой прямо сейчас живут и работают люди.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66326" y="1672233"/>
            <a:ext cx="5463443" cy="3750270"/>
          </a:xfrm>
          <a:prstGeom prst="roundRect">
            <a:avLst>
              <a:gd name="adj" fmla="val 529"/>
            </a:avLst>
          </a:prstGeom>
          <a:solidFill>
            <a:srgbClr val="120336"/>
          </a:solidFill>
          <a:ln/>
        </p:spPr>
      </p:sp>
      <p:sp>
        <p:nvSpPr>
          <p:cNvPr id="5" name="Text 3"/>
          <p:cNvSpPr/>
          <p:nvPr/>
        </p:nvSpPr>
        <p:spPr>
          <a:xfrm>
            <a:off x="698582" y="1778000"/>
            <a:ext cx="2263421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Как выглядит МКС?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98582" y="2090440"/>
            <a:ext cx="5198932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МКС — один из ярчайших объектов ночного неба. По яркости она уступает только Луне и Венере. Станция движется равномерно и плавно, без мигания, пересекая небосвод примерно за 3–6 минут. Она летит на высоте около 400 км со скоростью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7,7 км/с</a:t>
            </a:r>
            <a:pPr algn="l" indent="0" marL="0">
              <a:lnSpc>
                <a:spcPct val="120000"/>
              </a:lnSpc>
              <a:spcAft>
                <a:spcPts val="700"/>
              </a:spcAft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, совершая 16 оборотов вокруг Земли в сутки.</a:t>
            </a:r>
            <a:endParaRPr lang="en-US" sz="10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МКС видна только тогда, когда она освещена Солнцем, а наблюдатель на Земле уже (или ещё) находится в тени — то есть вскоре после заката или перед рассветом.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263523" y="1778000"/>
            <a:ext cx="3628835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Как отличить от метеора и самолёта?</a:t>
            </a:r>
            <a:endParaRPr lang="en-US" sz="13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44473" y="2103735"/>
            <a:ext cx="5291997" cy="99605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71976" y="2255044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Метеор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471976" y="2567484"/>
            <a:ext cx="491319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Вспышка длится долю секунды. Яркая полоса исчезает мгновенно. Не движется равномерно — это стремительная черта на небе.</a:t>
            </a:r>
            <a:endParaRPr lang="en-US" sz="10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473" y="3205559"/>
            <a:ext cx="5291997" cy="99605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471976" y="3356868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Самолёт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471976" y="3669308"/>
            <a:ext cx="491319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Мигающие красный и зелёный огни. Слышен шум двигателей. Движется медленно и неравномерно по высоте.</a:t>
            </a:r>
            <a:endParaRPr lang="en-US" sz="10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4473" y="4307384"/>
            <a:ext cx="5291997" cy="99605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471976" y="4458692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МКС / спутник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6471976" y="4771132"/>
            <a:ext cx="491319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Ровный немигающий свет. Плавное равномерное движение. Полная тишина. Может постепенно угасать, входя в тень Земли.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661574" y="5541566"/>
            <a:ext cx="10868547" cy="650280"/>
          </a:xfrm>
          <a:prstGeom prst="roundRect">
            <a:avLst>
              <a:gd name="adj" fmla="val 3052"/>
            </a:avLst>
          </a:prstGeom>
          <a:solidFill>
            <a:srgbClr val="00184D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829" y="5724426"/>
            <a:ext cx="165294" cy="13225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091379" y="5669855"/>
            <a:ext cx="10306487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📱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pPr algn="l"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Приложение NASA Spot the Station:</a:t>
            </a:r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Сайт spotthestation.nasa.gov и одноимённое приложение показывают точное время и направление пролёта МКС над вашим городом. Подпишитесь на уведомления — и не пропустите ни одного пролёта!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2026-06-11T06:21:47Z</dcterms:created>
  <dcterms:modified xsi:type="dcterms:W3CDTF">2026-06-11T06:21:47Z</dcterms:modified>
</cp:coreProperties>
</file>