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embeddedFontLst>
    <p:embeddedFont>
      <p:font typeface="Unbounded"/>
      <p:regular r:id="rId201314"/>
    </p:embeddedFont>
    <p:embeddedFont>
      <p:font typeface="Unbounded Bold"/>
      <p:regular r:id="rId201315"/>
    </p:embeddedFont>
    <p:embeddedFont>
      <p:font typeface="Cabin"/>
      <p:regular r:id="rId201316"/>
    </p:embeddedFont>
    <p:embeddedFont>
      <p:font typeface="Cabin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836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svg"/><Relationship Id="rId4" Type="http://schemas.openxmlformats.org/officeDocument/2006/relationships/image" Target="../media/image-11-4.png"/><Relationship Id="rId5" Type="http://schemas.openxmlformats.org/officeDocument/2006/relationships/image" Target="../media/image-11-5.svg"/><Relationship Id="rId6" Type="http://schemas.openxmlformats.org/officeDocument/2006/relationships/image" Target="../media/image-11-6.png"/><Relationship Id="rId7" Type="http://schemas.openxmlformats.org/officeDocument/2006/relationships/image" Target="../media/image-11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image" Target="../media/image-12-4.png"/><Relationship Id="rId5" Type="http://schemas.openxmlformats.org/officeDocument/2006/relationships/image" Target="../media/image-12-5.svg"/><Relationship Id="rId6" Type="http://schemas.openxmlformats.org/officeDocument/2006/relationships/image" Target="../media/image-12-6.png"/><Relationship Id="rId7" Type="http://schemas.openxmlformats.org/officeDocument/2006/relationships/image" Target="../media/image-12-7.svg"/><Relationship Id="rId8" Type="http://schemas.openxmlformats.org/officeDocument/2006/relationships/image" Target="../media/image-12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2233513"/>
            <a:ext cx="6223638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Мини-монстры и супергерои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69971" y="3706019"/>
            <a:ext cx="6833223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Кто живёт в траве, пока мы гуляем по парку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5269971" y="4249539"/>
            <a:ext cx="2507691" cy="374848"/>
          </a:xfrm>
          <a:prstGeom prst="roundRect">
            <a:avLst>
              <a:gd name="adj" fmla="val 6386"/>
            </a:avLst>
          </a:prstGeom>
          <a:solidFill>
            <a:srgbClr val="054842"/>
          </a:solidFill>
          <a:ln/>
        </p:spPr>
      </p:sp>
      <p:sp>
        <p:nvSpPr>
          <p:cNvPr id="6" name="Text 3"/>
          <p:cNvSpPr/>
          <p:nvPr/>
        </p:nvSpPr>
        <p:spPr>
          <a:xfrm>
            <a:off x="5389626" y="4309368"/>
            <a:ext cx="2877966" cy="2551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ТАЙНАЯ ЖИЗНЬ НАСЕКОМЫХ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85" y="577552"/>
            <a:ext cx="5978872" cy="557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Восьминогие ткачи</a:t>
            </a:r>
            <a:endParaRPr lang="en-US" sz="35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185" y="1997472"/>
            <a:ext cx="6512258" cy="36903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021933" y="1584821"/>
            <a:ext cx="3638955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Паук — не насекомое!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8021933" y="2043410"/>
            <a:ext cx="3477828" cy="22310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У насекомых 6 ног и 3 части тела, а у пауков — </a:t>
            </a:r>
            <a:pPr algn="l"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8 ног и 2 части</a:t>
            </a:r>
            <a:pPr algn="l" indent="0" marL="0">
              <a:lnSpc>
                <a:spcPct val="130000"/>
              </a:lnSpc>
              <a:spcAft>
                <a:spcPts val="1250"/>
              </a:spcAft>
              <a:buNone/>
            </a:pPr>
            <a:r>
              <a:rPr lang="en-US" sz="14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. Они арахниды, как скорпионы и клещи.</a:t>
            </a:r>
            <a:endParaRPr lang="en-US" sz="145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Паучий шёлк прочнее стали того же диаметра и эластичнее резины. Одна паутина может выдержать муху, летящую на скорости до 30 км/ч.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8021933" y="4476948"/>
            <a:ext cx="3477828" cy="1600994"/>
          </a:xfrm>
          <a:prstGeom prst="roundRect">
            <a:avLst>
              <a:gd name="adj" fmla="val 1776"/>
            </a:avLst>
          </a:prstGeom>
          <a:solidFill>
            <a:srgbClr val="183A13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1436" y="4763790"/>
            <a:ext cx="236829" cy="189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637768" y="4686300"/>
            <a:ext cx="2672489" cy="1182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Пауки — наши союзники: один паук поедает сотни вредных насекомых за лето, защищая сад и огород.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714474"/>
            <a:ext cx="6223638" cy="9973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Правила бережного фотоохотника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5269971" y="1927920"/>
            <a:ext cx="6223638" cy="501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Самое интересное — наблюдать, не вмешиваясь. Вот кодекс настоящего натуралиста: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69971" y="2591891"/>
            <a:ext cx="3039788" cy="1829197"/>
          </a:xfrm>
          <a:prstGeom prst="roundRect">
            <a:avLst>
              <a:gd name="adj" fmla="val 1390"/>
            </a:avLst>
          </a:prstGeom>
          <a:solidFill>
            <a:srgbClr val="304755"/>
          </a:solidFill>
          <a:ln/>
        </p:spPr>
      </p:sp>
      <p:sp>
        <p:nvSpPr>
          <p:cNvPr id="6" name="Shape 3"/>
          <p:cNvSpPr/>
          <p:nvPr/>
        </p:nvSpPr>
        <p:spPr>
          <a:xfrm>
            <a:off x="5439433" y="2761357"/>
            <a:ext cx="508583" cy="508595"/>
          </a:xfrm>
          <a:prstGeom prst="roundRect">
            <a:avLst>
              <a:gd name="adj" fmla="val 14980932"/>
            </a:avLst>
          </a:prstGeom>
          <a:solidFill>
            <a:srgbClr val="0A988B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9228" y="2901156"/>
            <a:ext cx="228892" cy="22889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39433" y="3414018"/>
            <a:ext cx="1994743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Рассмотри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5439433" y="3749774"/>
            <a:ext cx="2700865" cy="501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Замри, дыши медленно. Дай существу привыкнуть к тебе.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8453821" y="2591891"/>
            <a:ext cx="3039788" cy="1829197"/>
          </a:xfrm>
          <a:prstGeom prst="roundRect">
            <a:avLst>
              <a:gd name="adj" fmla="val 1390"/>
            </a:avLst>
          </a:prstGeom>
          <a:solidFill>
            <a:srgbClr val="304755"/>
          </a:solidFill>
          <a:ln/>
        </p:spPr>
      </p:sp>
      <p:sp>
        <p:nvSpPr>
          <p:cNvPr id="11" name="Shape 7"/>
          <p:cNvSpPr/>
          <p:nvPr/>
        </p:nvSpPr>
        <p:spPr>
          <a:xfrm>
            <a:off x="8623283" y="2761357"/>
            <a:ext cx="508583" cy="508595"/>
          </a:xfrm>
          <a:prstGeom prst="roundRect">
            <a:avLst>
              <a:gd name="adj" fmla="val 14980932"/>
            </a:avLst>
          </a:prstGeom>
          <a:solidFill>
            <a:srgbClr val="0A988B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63078" y="2901156"/>
            <a:ext cx="228892" cy="22889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623283" y="3414018"/>
            <a:ext cx="2133051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Сфотографируй</a:t>
            </a:r>
            <a:endParaRPr lang="en-US" sz="1550" dirty="0"/>
          </a:p>
        </p:txBody>
      </p:sp>
      <p:sp>
        <p:nvSpPr>
          <p:cNvPr id="14" name="Text 9"/>
          <p:cNvSpPr/>
          <p:nvPr/>
        </p:nvSpPr>
        <p:spPr>
          <a:xfrm>
            <a:off x="8623283" y="3749774"/>
            <a:ext cx="2700865" cy="501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Лучший кадр — когда насекомое не знает, что его снимают.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5269971" y="4565154"/>
            <a:ext cx="6223638" cy="1578273"/>
          </a:xfrm>
          <a:prstGeom prst="roundRect">
            <a:avLst>
              <a:gd name="adj" fmla="val 1611"/>
            </a:avLst>
          </a:prstGeom>
          <a:solidFill>
            <a:srgbClr val="304755"/>
          </a:solidFill>
          <a:ln/>
        </p:spPr>
      </p:sp>
      <p:sp>
        <p:nvSpPr>
          <p:cNvPr id="16" name="Shape 11"/>
          <p:cNvSpPr/>
          <p:nvPr/>
        </p:nvSpPr>
        <p:spPr>
          <a:xfrm>
            <a:off x="5439433" y="4734620"/>
            <a:ext cx="508583" cy="508595"/>
          </a:xfrm>
          <a:prstGeom prst="roundRect">
            <a:avLst>
              <a:gd name="adj" fmla="val 14980932"/>
            </a:avLst>
          </a:prstGeom>
          <a:solidFill>
            <a:srgbClr val="0A988B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79228" y="4874419"/>
            <a:ext cx="228892" cy="22889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439433" y="5387280"/>
            <a:ext cx="1994743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Отпусти</a:t>
            </a:r>
            <a:endParaRPr lang="en-US" sz="1550" dirty="0"/>
          </a:p>
        </p:txBody>
      </p:sp>
      <p:sp>
        <p:nvSpPr>
          <p:cNvPr id="19" name="Text 13"/>
          <p:cNvSpPr/>
          <p:nvPr/>
        </p:nvSpPr>
        <p:spPr>
          <a:xfrm>
            <a:off x="5439433" y="5723037"/>
            <a:ext cx="5884715" cy="250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3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Аккуратно верни туда, где нашёл. Это его дом, не твой.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7329" y="538659"/>
            <a:ext cx="5772402" cy="459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Твоё летнее задание </a:t>
            </a:r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🌿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5237329" y="1044972"/>
            <a:ext cx="4017465" cy="223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Заведи «Дневник микромира»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237329" y="1442641"/>
            <a:ext cx="6288922" cy="428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Весь секрет великих натуралистов — в привычке замечать. Дарвин вёл дневники с детства.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7329" y="2001937"/>
            <a:ext cx="3086519" cy="172531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689310" y="2116038"/>
            <a:ext cx="182459" cy="2281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5408477" y="2610247"/>
            <a:ext cx="2744223" cy="4474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Найди необычного жителя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5408477" y="3127276"/>
            <a:ext cx="2744223" cy="428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Загляни под камень, в траву или на цветок. Мир там точно есть.</a:t>
            </a:r>
            <a:endParaRPr lang="en-US" sz="11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39733" y="2001937"/>
            <a:ext cx="3086519" cy="172531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891713" y="2116038"/>
            <a:ext cx="182459" cy="2281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8610881" y="2610247"/>
            <a:ext cx="2744223" cy="4474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Зарисуй или сфотографируй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8610881" y="3127276"/>
            <a:ext cx="2744223" cy="428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Три зарисовки за лето — и ты уже натуралист с полевым дневником.</a:t>
            </a:r>
            <a:endParaRPr lang="en-US" sz="11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7329" y="3843139"/>
            <a:ext cx="6288922" cy="1501577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90561" y="3957241"/>
            <a:ext cx="182459" cy="2281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5408477" y="4451449"/>
            <a:ext cx="2353509" cy="223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Поделись открытием</a:t>
            </a:r>
            <a:endParaRPr lang="en-US" sz="1400" dirty="0"/>
          </a:p>
        </p:txBody>
      </p:sp>
      <p:sp>
        <p:nvSpPr>
          <p:cNvPr id="17" name="Text 11"/>
          <p:cNvSpPr/>
          <p:nvPr/>
        </p:nvSpPr>
        <p:spPr>
          <a:xfrm>
            <a:off x="5408477" y="4744740"/>
            <a:ext cx="5946626" cy="428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Покажи находку другу, родителям или учителю. Наука начинается с любопытства!</a:t>
            </a:r>
            <a:endParaRPr lang="en-US" sz="1150" dirty="0"/>
          </a:p>
        </p:txBody>
      </p:sp>
      <p:sp>
        <p:nvSpPr>
          <p:cNvPr id="18" name="Shape 12"/>
          <p:cNvSpPr/>
          <p:nvPr/>
        </p:nvSpPr>
        <p:spPr>
          <a:xfrm>
            <a:off x="5237329" y="5475188"/>
            <a:ext cx="6288922" cy="713581"/>
          </a:xfrm>
          <a:prstGeom prst="roundRect">
            <a:avLst>
              <a:gd name="adj" fmla="val 3197"/>
            </a:avLst>
          </a:prstGeom>
          <a:solidFill>
            <a:srgbClr val="054842"/>
          </a:solidFill>
          <a:ln/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9428" y="5678190"/>
            <a:ext cx="190098" cy="15210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731625" y="5617567"/>
            <a:ext cx="5642528" cy="428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Микромир существовал задолго до динозавров — и будет существовать после нас. Самое время с ним познакомиться.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802779"/>
            <a:ext cx="6223638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Невидимая цивилизация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98086" y="2275284"/>
            <a:ext cx="6223638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Каждый раз, когда вы делаете шаг по траве или газону, под подошвой кипит целый мир. Миллионы существ строят, охотятся, общаются и выживают — и всё это прямо у нас под ногами. По некоторым оценкам, на каждого человека на Земле приходится около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10 квинтиллионов насекомых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. Это число с 19 нулями.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98086" y="4414738"/>
            <a:ext cx="6223638" cy="1416149"/>
          </a:xfrm>
          <a:prstGeom prst="roundRect">
            <a:avLst>
              <a:gd name="adj" fmla="val 2113"/>
            </a:avLst>
          </a:prstGeom>
          <a:solidFill>
            <a:srgbClr val="022349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10" y="4705350"/>
            <a:ext cx="249330" cy="19943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346266" y="4644033"/>
            <a:ext cx="5376033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Насекомые составляют более 80% всех видов животных на планете. Их суммарный вес превышает вес всех людей вместе взятых.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85" y="1454150"/>
            <a:ext cx="7676660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Муравьиный мегаполис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185" y="2439789"/>
            <a:ext cx="10795325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Муравейник — это не просто холмик земли. Это город со своими этажами, роддомом, кладовой и системой вентиляции.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698185" y="3302496"/>
            <a:ext cx="3465426" cy="2101255"/>
          </a:xfrm>
          <a:prstGeom prst="roundRect">
            <a:avLst>
              <a:gd name="adj" fmla="val 1424"/>
            </a:avLst>
          </a:prstGeom>
          <a:solidFill>
            <a:srgbClr val="304755"/>
          </a:solidFill>
          <a:ln/>
        </p:spPr>
      </p:sp>
      <p:sp>
        <p:nvSpPr>
          <p:cNvPr id="5" name="Text 3"/>
          <p:cNvSpPr/>
          <p:nvPr/>
        </p:nvSpPr>
        <p:spPr>
          <a:xfrm>
            <a:off x="897610" y="3501926"/>
            <a:ext cx="2346762" cy="305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👑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Королева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97610" y="3927574"/>
            <a:ext cx="3066576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Единственная самка, откладывающая яйца. Живёт до 20 лет и производит миллионы потомков.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363035" y="3302496"/>
            <a:ext cx="3465525" cy="2101255"/>
          </a:xfrm>
          <a:prstGeom prst="roundRect">
            <a:avLst>
              <a:gd name="adj" fmla="val 1424"/>
            </a:avLst>
          </a:prstGeom>
          <a:solidFill>
            <a:srgbClr val="304755"/>
          </a:solidFill>
          <a:ln/>
        </p:spPr>
      </p:sp>
      <p:sp>
        <p:nvSpPr>
          <p:cNvPr id="8" name="Text 6"/>
          <p:cNvSpPr/>
          <p:nvPr/>
        </p:nvSpPr>
        <p:spPr>
          <a:xfrm>
            <a:off x="4562460" y="3501926"/>
            <a:ext cx="2346762" cy="305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⚔️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Солдаты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562460" y="3927574"/>
            <a:ext cx="3066676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Охраняют вход, нападают на врагов и могут поднять груз в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50 раз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тяжелее себя.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8027985" y="3302496"/>
            <a:ext cx="3465426" cy="2101255"/>
          </a:xfrm>
          <a:prstGeom prst="roundRect">
            <a:avLst>
              <a:gd name="adj" fmla="val 1424"/>
            </a:avLst>
          </a:prstGeom>
          <a:solidFill>
            <a:srgbClr val="304755"/>
          </a:solidFill>
          <a:ln/>
        </p:spPr>
      </p:sp>
      <p:sp>
        <p:nvSpPr>
          <p:cNvPr id="11" name="Text 9"/>
          <p:cNvSpPr/>
          <p:nvPr/>
        </p:nvSpPr>
        <p:spPr>
          <a:xfrm>
            <a:off x="8227410" y="3501926"/>
            <a:ext cx="2346762" cy="305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🔨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Рабочие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7410" y="3927574"/>
            <a:ext cx="3066576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Строят тоннели, кормят личинок, убирают мусор и ухаживают за королевой.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2519" y="1612602"/>
            <a:ext cx="6410562" cy="363269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91870" y="789186"/>
            <a:ext cx="1251117" cy="355600"/>
          </a:xfrm>
          <a:prstGeom prst="roundRect">
            <a:avLst>
              <a:gd name="adj" fmla="val 6295"/>
            </a:avLst>
          </a:prstGeom>
          <a:noFill/>
          <a:ln w="6350">
            <a:solidFill>
              <a:srgbClr val="0A988B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110136" y="851495"/>
            <a:ext cx="16241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50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МАСКИРОВКА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7991870" y="1214537"/>
            <a:ext cx="3423557" cy="1097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Мастера маскировки</a:t>
            </a:r>
            <a:endParaRPr lang="en-US" sz="3450" dirty="0"/>
          </a:p>
        </p:txBody>
      </p:sp>
      <p:sp>
        <p:nvSpPr>
          <p:cNvPr id="6" name="Text 3"/>
          <p:cNvSpPr/>
          <p:nvPr/>
        </p:nvSpPr>
        <p:spPr>
          <a:xfrm>
            <a:off x="7991870" y="2486323"/>
            <a:ext cx="3423557" cy="36216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spcAft>
                <a:spcPts val="1200"/>
              </a:spcAft>
              <a:buNone/>
            </a:pPr>
            <a:r>
              <a:rPr lang="en-US" sz="14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Кузнечики сливаются с листвой настолько идеально, что на них буквально можно наступить. Палочники имитируют сухие веточки — вплоть до «прожилок» на теле. Некоторые гусеницы притворяются птичьим помётом.</a:t>
            </a:r>
            <a:endParaRPr lang="en-US" sz="145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Это называется </a:t>
            </a:r>
            <a:pPr algn="l" indent="0" marL="0">
              <a:lnSpc>
                <a:spcPct val="129000"/>
              </a:lnSpc>
              <a:buNone/>
            </a:pPr>
            <a:r>
              <a:rPr lang="en-US" sz="1450" b="1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криптическая окраска</a:t>
            </a:r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— одна из самых эффективных стратегий выживания в природе. Хищник не может съесть то, чего не видит.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185" y="1211560"/>
            <a:ext cx="8560876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Суперсилы обычных жуков</a:t>
            </a:r>
            <a:endParaRPr lang="en-US" sz="3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185" y="2197199"/>
            <a:ext cx="1510072" cy="151010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8185" y="3956645"/>
            <a:ext cx="2346762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Божья коровка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98185" y="4369594"/>
            <a:ext cx="3432188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За один день съедает до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200 тлей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— главных вредителей сада. Её яркий цвет — предупреждение для птиц: «я невкусная!»</a:t>
            </a:r>
            <a:endParaRPr lang="en-US" sz="15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704" y="2197199"/>
            <a:ext cx="1510072" cy="151010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79704" y="3956645"/>
            <a:ext cx="2639649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Шмель-термостат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379704" y="4369594"/>
            <a:ext cx="3432188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Шмели вибрируют грудными мышцами, разогревая гнездо до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+30°C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даже в холодный день. Живой обогреватель!</a:t>
            </a:r>
            <a:endParaRPr lang="en-US" sz="15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1223" y="2197199"/>
            <a:ext cx="1510171" cy="151020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61223" y="3956745"/>
            <a:ext cx="2346762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Жук-навозник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8061223" y="4369693"/>
            <a:ext cx="3432288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Катит шар навоза, ориентируясь по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Млечному пути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. Единственное насекомое, которое использует звёзды для навигации.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1167904"/>
            <a:ext cx="5303209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Язык танца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98086" y="2053729"/>
            <a:ext cx="6223638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Пчела нашла поляну с цветами и возвращается в улей. Как рассказать подругам, где это? Она танцует!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98086" y="3115866"/>
            <a:ext cx="3242288" cy="305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🔄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Круговой танец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698086" y="3621286"/>
            <a:ext cx="2868541" cy="1595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Цветы совсем близко — до 50 метров. Пчела кружится на месте, и соседки понимают: лети прямо сейчас, всё рядом.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4059533" y="3115866"/>
            <a:ext cx="2868541" cy="5992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📐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Виляющий танец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4059533" y="3914577"/>
            <a:ext cx="2868541" cy="1595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Длина «виляния» кодирует расстояние, угол к солнцу — направление. Точность навигации — до нескольких метров!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10191" y="516930"/>
            <a:ext cx="6008636" cy="47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Великое превращение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1710191" y="1257002"/>
            <a:ext cx="8771214" cy="4700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Метаморфоз — одно из главных чудес природы. Внутри куколки происходит нечто невероятное: гусеница буквально растворяется и пересобирается заново.</a:t>
            </a:r>
            <a:endParaRPr lang="en-US" sz="12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0191" y="1875234"/>
            <a:ext cx="8771214" cy="38476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368368" y="4742509"/>
            <a:ext cx="1325643" cy="22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Гусеница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368368" y="5033279"/>
            <a:ext cx="1325643" cy="3441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40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Пожирает листья, быстро растёт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8579623" y="4570420"/>
            <a:ext cx="1325643" cy="22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Бабочка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579623" y="4861190"/>
            <a:ext cx="1325643" cy="516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40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Взрослая особь расправляет крылья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2309158" y="2221047"/>
            <a:ext cx="1325643" cy="223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Яйцо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2309158" y="2511817"/>
            <a:ext cx="1325643" cy="3441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40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Крошечные яйца на листе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503533" y="2221047"/>
            <a:ext cx="1325643" cy="223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Куколка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503533" y="2511817"/>
            <a:ext cx="1325643" cy="516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4000"/>
              </a:lnSpc>
              <a:buNone/>
            </a:pPr>
            <a:r>
              <a:rPr lang="en-US" sz="1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Хрусталик висит, внутри трансформация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1710191" y="5870972"/>
            <a:ext cx="8771214" cy="4700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12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Внутри куколки ткани гусеницы распадаются почти до жидкости, и из этого «бульона» формируется совершенно новый организм. Учёные до сих пор исследуют, как именно это происходит.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2519" y="774799"/>
            <a:ext cx="6080667" cy="344576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76393" y="1066602"/>
            <a:ext cx="1156167" cy="319187"/>
          </a:xfrm>
          <a:prstGeom prst="roundRect">
            <a:avLst>
              <a:gd name="adj" fmla="val 6644"/>
            </a:avLst>
          </a:prstGeom>
          <a:solidFill>
            <a:srgbClr val="054842"/>
          </a:solidFill>
          <a:ln/>
        </p:spPr>
      </p:sp>
      <p:sp>
        <p:nvSpPr>
          <p:cNvPr id="4" name="Text 1"/>
          <p:cNvSpPr/>
          <p:nvPr/>
        </p:nvSpPr>
        <p:spPr>
          <a:xfrm>
            <a:off x="8082356" y="1119584"/>
            <a:ext cx="1553826" cy="213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10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СНАРЯЖЕНИЕ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976393" y="1448395"/>
            <a:ext cx="3439034" cy="1559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Экипировка юного натуралиста</a:t>
            </a:r>
            <a:endParaRPr lang="en-US" sz="3250" dirty="0"/>
          </a:p>
        </p:txBody>
      </p:sp>
      <p:sp>
        <p:nvSpPr>
          <p:cNvPr id="6" name="Text 3"/>
          <p:cNvSpPr/>
          <p:nvPr/>
        </p:nvSpPr>
        <p:spPr>
          <a:xfrm>
            <a:off x="7976393" y="3164086"/>
            <a:ext cx="3439034" cy="799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Чтобы открыть микромир, не нужно дорогих приборов. Вот всё, что понадобится:</a:t>
            </a:r>
            <a:endParaRPr lang="en-US" sz="13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8795" y="4578300"/>
            <a:ext cx="265007" cy="26501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56782" y="4572794"/>
            <a:ext cx="2079077" cy="266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Лупа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356782" y="4932958"/>
            <a:ext cx="2837486" cy="799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Увеличение 10× превращает муравья в монстра из фильма ужасов — в хорошем смысле.</a:t>
            </a:r>
            <a:endParaRPr lang="en-US" sz="13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6199" y="4578300"/>
            <a:ext cx="265007" cy="26501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964187" y="4572794"/>
            <a:ext cx="2079077" cy="266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📓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Блокнот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4964187" y="4932958"/>
            <a:ext cx="2837486" cy="10664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Зарисовки развивают внимательность. Когда рисуешь — замечаешь детали, которые иначе пропустишь.</a:t>
            </a:r>
            <a:endParaRPr lang="en-US" sz="13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63604" y="4578300"/>
            <a:ext cx="265007" cy="26501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571591" y="4572794"/>
            <a:ext cx="2837585" cy="526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🫙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Баночка с крышкой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8571591" y="5192911"/>
            <a:ext cx="2837585" cy="10664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Обязательно проделайте дырочки для воздуха! Насекомое — гость, а не пленник.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48243" y="542429"/>
            <a:ext cx="4847012" cy="51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Опасные соседи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248243" y="1281410"/>
            <a:ext cx="6267095" cy="520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Большинство насекомых совершенно безобидны, но есть те, с кем лучше держать дистанцию.</a:t>
            </a:r>
            <a:endParaRPr lang="en-US" sz="13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9193" y="1972866"/>
            <a:ext cx="6286144" cy="125968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98268" y="2165747"/>
            <a:ext cx="2183452" cy="262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🐝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Осы и шершни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498268" y="2518767"/>
            <a:ext cx="5824193" cy="520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Не размахивайте руками — это воспринимается как угроза. Спокойно отойдите. Шершень крупнее осы и жалит болезненнее.</a:t>
            </a:r>
            <a:endParaRPr lang="en-US" sz="13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9193" y="3384153"/>
            <a:ext cx="6286144" cy="125968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98268" y="3577034"/>
            <a:ext cx="2046038" cy="262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🕷️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Клещи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5498268" y="3930055"/>
            <a:ext cx="5824193" cy="520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После прогулки в высокой траве осматривайте кожу. Клещ присасывается незаметно. При укусе — обратитесь к врачу.</a:t>
            </a:r>
            <a:endParaRPr lang="en-US" sz="13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29193" y="4795441"/>
            <a:ext cx="6286144" cy="152013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498268" y="4988322"/>
            <a:ext cx="2338924" cy="262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🐛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 Яркие гусеницы</a:t>
            </a: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5498268" y="5341342"/>
            <a:ext cx="5824193" cy="7813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Кричащие цвета в природе — предупреждение. Некоторые гусеницы покрыты жгучими волосками. Лучше любоваться, не касаясь.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2026-06-11T06:25:30Z</dcterms:created>
  <dcterms:modified xsi:type="dcterms:W3CDTF">2026-06-11T06:25:30Z</dcterms:modified>
</cp:coreProperties>
</file>