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12191695" cy="6858000"/>
  <p:notesSz cx="6858000" cy="12191695"/>
  <p:embeddedFontLst>
    <p:embeddedFont>
      <p:font typeface="Gelasio SemiBold"/>
      <p:regular r:id="rId201314"/>
    </p:embeddedFont>
    <p:embeddedFont>
      <p:font typeface="Gelasio"/>
      <p:regular r:id="rId201315"/>
    </p:embeddedFont>
    <p:embeddedFont>
      <p:font typeface="Gelasio Bold"/>
      <p:regular r:id="rId201316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DDCFB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F6F0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svg"/><Relationship Id="rId3" Type="http://schemas.openxmlformats.org/officeDocument/2006/relationships/image" Target="../media/image-10-3.png"/><Relationship Id="rId4" Type="http://schemas.openxmlformats.org/officeDocument/2006/relationships/image" Target="../media/image-10-4.svg"/><Relationship Id="rId5" Type="http://schemas.openxmlformats.org/officeDocument/2006/relationships/image" Target="../media/image-10-5.png"/><Relationship Id="rId6" Type="http://schemas.openxmlformats.org/officeDocument/2006/relationships/image" Target="../media/image-10-6.svg"/><Relationship Id="rId7" Type="http://schemas.openxmlformats.org/officeDocument/2006/relationships/slideLayout" Target="../slideLayouts/slideLayout2.xml"/><Relationship Id="rId8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image" Target="../media/image-15-2.svg"/><Relationship Id="rId3" Type="http://schemas.openxmlformats.org/officeDocument/2006/relationships/image" Target="../media/image-15-3.png"/><Relationship Id="rId4" Type="http://schemas.openxmlformats.org/officeDocument/2006/relationships/image" Target="../media/image-15-4.svg"/><Relationship Id="rId5" Type="http://schemas.openxmlformats.org/officeDocument/2006/relationships/image" Target="../media/image-15-5.png"/><Relationship Id="rId6" Type="http://schemas.openxmlformats.org/officeDocument/2006/relationships/slideLayout" Target="../slideLayouts/slideLayout2.xml"/><Relationship Id="rId7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svg"/><Relationship Id="rId3" Type="http://schemas.openxmlformats.org/officeDocument/2006/relationships/image" Target="../media/image-3-3.png"/><Relationship Id="rId4" Type="http://schemas.openxmlformats.org/officeDocument/2006/relationships/image" Target="../media/image-3-4.svg"/><Relationship Id="rId5" Type="http://schemas.openxmlformats.org/officeDocument/2006/relationships/image" Target="../media/image-3-5.png"/><Relationship Id="rId6" Type="http://schemas.openxmlformats.org/officeDocument/2006/relationships/image" Target="../media/image-3-6.svg"/><Relationship Id="rId7" Type="http://schemas.openxmlformats.org/officeDocument/2006/relationships/image" Target="../media/image-3-7.pn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svg"/><Relationship Id="rId3" Type="http://schemas.openxmlformats.org/officeDocument/2006/relationships/image" Target="../media/image-6-3.png"/><Relationship Id="rId4" Type="http://schemas.openxmlformats.org/officeDocument/2006/relationships/image" Target="../media/image-6-4.svg"/><Relationship Id="rId5" Type="http://schemas.openxmlformats.org/officeDocument/2006/relationships/image" Target="../media/image-6-5.png"/><Relationship Id="rId6" Type="http://schemas.openxmlformats.org/officeDocument/2006/relationships/image" Target="../media/image-6-6.svg"/><Relationship Id="rId7" Type="http://schemas.openxmlformats.org/officeDocument/2006/relationships/image" Target="../media/image-6-7.png"/><Relationship Id="rId8" Type="http://schemas.openxmlformats.org/officeDocument/2006/relationships/image" Target="../media/image-6-8.svg"/><Relationship Id="rId9" Type="http://schemas.openxmlformats.org/officeDocument/2006/relationships/slideLayout" Target="../slideLayouts/slideLayout2.xml"/><Relationship Id="rId10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svg"/><Relationship Id="rId4" Type="http://schemas.openxmlformats.org/officeDocument/2006/relationships/image" Target="../media/image-8-4.png"/><Relationship Id="rId5" Type="http://schemas.openxmlformats.org/officeDocument/2006/relationships/image" Target="../media/image-8-5.svg"/><Relationship Id="rId6" Type="http://schemas.openxmlformats.org/officeDocument/2006/relationships/image" Target="../media/image-8-6.png"/><Relationship Id="rId7" Type="http://schemas.openxmlformats.org/officeDocument/2006/relationships/image" Target="../media/image-8-7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78206" y="2355056"/>
            <a:ext cx="6207168" cy="516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325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Тайны Заколдованных Букв</a:t>
            </a:r>
            <a:endParaRPr lang="en-US" sz="3250" dirty="0"/>
          </a:p>
        </p:txBody>
      </p:sp>
      <p:sp>
        <p:nvSpPr>
          <p:cNvPr id="4" name="Text 1"/>
          <p:cNvSpPr/>
          <p:nvPr/>
        </p:nvSpPr>
        <p:spPr>
          <a:xfrm>
            <a:off x="5934224" y="2937867"/>
            <a:ext cx="4895132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Квест-игра по русскому языку для 3 класса</a:t>
            </a:r>
            <a:endParaRPr lang="en-US" sz="1600" dirty="0"/>
          </a:p>
        </p:txBody>
      </p:sp>
      <p:sp>
        <p:nvSpPr>
          <p:cNvPr id="5" name="Text 2"/>
          <p:cNvSpPr/>
          <p:nvPr/>
        </p:nvSpPr>
        <p:spPr>
          <a:xfrm>
            <a:off x="5233360" y="3444379"/>
            <a:ext cx="6296860" cy="10584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Внимание, знатоки языка! Грамотей-волшебник спрятал буквы и перепутал слова в своём лингвистическом замке. Чтобы вернуть порядок, вам предстоит пройти 8 орфографических и логических испытаний. Проверьте свою грамотность и сообразительность!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574" y="2083098"/>
            <a:ext cx="8280590" cy="516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25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Испытание 5: Собери слово из частей</a:t>
            </a:r>
            <a:endParaRPr lang="en-US" sz="3250" dirty="0"/>
          </a:p>
        </p:txBody>
      </p:sp>
      <p:sp>
        <p:nvSpPr>
          <p:cNvPr id="3" name="Text 1"/>
          <p:cNvSpPr/>
          <p:nvPr/>
        </p:nvSpPr>
        <p:spPr>
          <a:xfrm>
            <a:off x="661574" y="2930525"/>
            <a:ext cx="11478132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Разгадай слово по его частям — сложи их вместе и получишь ответ!</a:t>
            </a:r>
            <a:endParaRPr lang="en-US" sz="13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61574" y="3401814"/>
            <a:ext cx="165294" cy="165298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61574" y="3643114"/>
            <a:ext cx="3512653" cy="19050"/>
          </a:xfrm>
          <a:prstGeom prst="rect">
            <a:avLst/>
          </a:prstGeom>
          <a:solidFill>
            <a:srgbClr val="D3C5B6"/>
          </a:solidFill>
          <a:ln/>
        </p:spPr>
      </p:sp>
      <p:sp>
        <p:nvSpPr>
          <p:cNvPr id="6" name="Text 3"/>
          <p:cNvSpPr/>
          <p:nvPr/>
        </p:nvSpPr>
        <p:spPr>
          <a:xfrm>
            <a:off x="661574" y="3763863"/>
            <a:ext cx="2067369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Первый слог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661574" y="4121547"/>
            <a:ext cx="3512653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Это предлог. Вы вышли </a:t>
            </a:r>
            <a:pPr algn="l" indent="0" marL="0">
              <a:lnSpc>
                <a:spcPct val="133000"/>
              </a:lnSpc>
              <a:buNone/>
            </a:pPr>
            <a:r>
              <a:rPr lang="en-US" sz="1300" b="1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___</a:t>
            </a:r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дома.</a:t>
            </a:r>
            <a:endParaRPr lang="en-US" sz="1300" dirty="0"/>
          </a:p>
        </p:txBody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39521" y="3401814"/>
            <a:ext cx="165294" cy="165298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4339521" y="3643114"/>
            <a:ext cx="3512653" cy="19050"/>
          </a:xfrm>
          <a:prstGeom prst="rect">
            <a:avLst/>
          </a:prstGeom>
          <a:solidFill>
            <a:srgbClr val="D3C5B6"/>
          </a:solidFill>
          <a:ln/>
        </p:spPr>
      </p:sp>
      <p:sp>
        <p:nvSpPr>
          <p:cNvPr id="10" name="Text 6"/>
          <p:cNvSpPr/>
          <p:nvPr/>
        </p:nvSpPr>
        <p:spPr>
          <a:xfrm>
            <a:off x="4339521" y="3763863"/>
            <a:ext cx="2067369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Второй слог</a:t>
            </a:r>
            <a:endParaRPr lang="en-US" sz="1600" dirty="0"/>
          </a:p>
        </p:txBody>
      </p:sp>
      <p:sp>
        <p:nvSpPr>
          <p:cNvPr id="11" name="Text 7"/>
          <p:cNvSpPr/>
          <p:nvPr/>
        </p:nvSpPr>
        <p:spPr>
          <a:xfrm>
            <a:off x="4339521" y="4121547"/>
            <a:ext cx="3512653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Это маленькое уютное жилище зверька.</a:t>
            </a:r>
            <a:endParaRPr lang="en-US" sz="1300" dirty="0"/>
          </a:p>
        </p:txBody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017468" y="3401814"/>
            <a:ext cx="165294" cy="165298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8017468" y="3643114"/>
            <a:ext cx="3512653" cy="19050"/>
          </a:xfrm>
          <a:prstGeom prst="rect">
            <a:avLst/>
          </a:prstGeom>
          <a:solidFill>
            <a:srgbClr val="D3C5B6"/>
          </a:solidFill>
          <a:ln/>
        </p:spPr>
      </p:sp>
      <p:sp>
        <p:nvSpPr>
          <p:cNvPr id="14" name="Text 9"/>
          <p:cNvSpPr/>
          <p:nvPr/>
        </p:nvSpPr>
        <p:spPr>
          <a:xfrm>
            <a:off x="8017468" y="3763863"/>
            <a:ext cx="2067369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Целое слово</a:t>
            </a:r>
            <a:endParaRPr lang="en-US" sz="1600" dirty="0"/>
          </a:p>
        </p:txBody>
      </p:sp>
      <p:sp>
        <p:nvSpPr>
          <p:cNvPr id="15" name="Text 10"/>
          <p:cNvSpPr/>
          <p:nvPr/>
        </p:nvSpPr>
        <p:spPr>
          <a:xfrm>
            <a:off x="8017468" y="4121547"/>
            <a:ext cx="3512653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Деревянный домик в деревне, где часто живут герои сказок.</a:t>
            </a:r>
            <a:endParaRPr lang="en-US" sz="13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595596" y="440730"/>
            <a:ext cx="2180476" cy="242292"/>
          </a:xfrm>
          <a:prstGeom prst="roundRect">
            <a:avLst>
              <a:gd name="adj" fmla="val 6783"/>
            </a:avLst>
          </a:prstGeom>
          <a:solidFill>
            <a:srgbClr val="ECE6DF"/>
          </a:solidFill>
          <a:ln/>
        </p:spPr>
      </p:sp>
      <p:sp>
        <p:nvSpPr>
          <p:cNvPr id="3" name="Text 1"/>
          <p:cNvSpPr/>
          <p:nvPr/>
        </p:nvSpPr>
        <p:spPr>
          <a:xfrm>
            <a:off x="1677747" y="481806"/>
            <a:ext cx="2625759" cy="1601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en-US" sz="8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ОТВЕТ ДЛЯ УЧИТЕЛЯ — ИСПЫТАНИЕ 5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595596" y="728365"/>
            <a:ext cx="5305491" cy="4279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65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Шарада: Правильный ответ</a:t>
            </a:r>
            <a:endParaRPr lang="en-US" sz="265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60723" y="1326356"/>
            <a:ext cx="6070250" cy="4562773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539860" y="3512674"/>
            <a:ext cx="1107048" cy="50628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550" dirty="0">
                <a:solidFill>
                  <a:srgbClr val="000000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Сборка слова</a:t>
            </a:r>
            <a:endParaRPr lang="en-US" sz="1550" dirty="0"/>
          </a:p>
        </p:txBody>
      </p:sp>
      <p:sp>
        <p:nvSpPr>
          <p:cNvPr id="7" name="Text 4"/>
          <p:cNvSpPr/>
          <p:nvPr/>
        </p:nvSpPr>
        <p:spPr>
          <a:xfrm>
            <a:off x="7195933" y="4574043"/>
            <a:ext cx="1646931" cy="50628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55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Часть 2: жилое слово</a:t>
            </a:r>
            <a:endParaRPr lang="en-US" sz="1550" dirty="0"/>
          </a:p>
        </p:txBody>
      </p:sp>
      <p:sp>
        <p:nvSpPr>
          <p:cNvPr id="8" name="Text 5"/>
          <p:cNvSpPr/>
          <p:nvPr/>
        </p:nvSpPr>
        <p:spPr>
          <a:xfrm>
            <a:off x="7195933" y="5152333"/>
            <a:ext cx="1646931" cy="3701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95000"/>
              </a:lnSpc>
              <a:buNone/>
            </a:pPr>
            <a:r>
              <a:rPr lang="en-US" sz="12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БУШКА — жилище зверька</a:t>
            </a:r>
            <a:endParaRPr lang="en-US" sz="1250" dirty="0"/>
          </a:p>
        </p:txBody>
      </p:sp>
      <p:sp>
        <p:nvSpPr>
          <p:cNvPr id="9" name="Text 6"/>
          <p:cNvSpPr/>
          <p:nvPr/>
        </p:nvSpPr>
        <p:spPr>
          <a:xfrm>
            <a:off x="3334765" y="4608077"/>
            <a:ext cx="1646931" cy="2531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55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Результат</a:t>
            </a:r>
            <a:endParaRPr lang="en-US" sz="1550" dirty="0"/>
          </a:p>
        </p:txBody>
      </p:sp>
      <p:sp>
        <p:nvSpPr>
          <p:cNvPr id="10" name="Text 7"/>
          <p:cNvSpPr/>
          <p:nvPr/>
        </p:nvSpPr>
        <p:spPr>
          <a:xfrm>
            <a:off x="3334765" y="4933224"/>
            <a:ext cx="1646931" cy="5552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95000"/>
              </a:lnSpc>
              <a:buNone/>
            </a:pPr>
            <a:r>
              <a:rPr lang="en-US" sz="12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ИЗБУШКА — маленький деревянный домик</a:t>
            </a:r>
            <a:endParaRPr lang="en-US" sz="1250" dirty="0"/>
          </a:p>
        </p:txBody>
      </p:sp>
      <p:sp>
        <p:nvSpPr>
          <p:cNvPr id="11" name="Text 8"/>
          <p:cNvSpPr/>
          <p:nvPr/>
        </p:nvSpPr>
        <p:spPr>
          <a:xfrm>
            <a:off x="5242848" y="1800447"/>
            <a:ext cx="1691933" cy="2531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55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Часть 1: предлог</a:t>
            </a:r>
            <a:endParaRPr lang="en-US" sz="1550" dirty="0"/>
          </a:p>
        </p:txBody>
      </p:sp>
      <p:sp>
        <p:nvSpPr>
          <p:cNvPr id="12" name="Text 9"/>
          <p:cNvSpPr/>
          <p:nvPr/>
        </p:nvSpPr>
        <p:spPr>
          <a:xfrm>
            <a:off x="5242848" y="2125594"/>
            <a:ext cx="1691933" cy="1850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95000"/>
              </a:lnSpc>
              <a:buNone/>
            </a:pPr>
            <a:r>
              <a:rPr lang="en-US" sz="12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ИЗ — предлог</a:t>
            </a:r>
            <a:endParaRPr lang="en-US" sz="1250" dirty="0"/>
          </a:p>
        </p:txBody>
      </p:sp>
      <p:sp>
        <p:nvSpPr>
          <p:cNvPr id="13" name="Text 10"/>
          <p:cNvSpPr/>
          <p:nvPr/>
        </p:nvSpPr>
        <p:spPr>
          <a:xfrm>
            <a:off x="1595596" y="6016724"/>
            <a:ext cx="9000503" cy="40044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2000"/>
              </a:lnSpc>
              <a:buNone/>
            </a:pPr>
            <a:r>
              <a:rPr lang="en-US" sz="10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Слово складывается из двух частей: предлог </a:t>
            </a:r>
            <a:pPr algn="l" indent="0" marL="0">
              <a:lnSpc>
                <a:spcPct val="122000"/>
              </a:lnSpc>
              <a:buNone/>
            </a:pPr>
            <a:r>
              <a:rPr lang="en-US" sz="1050" b="1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ИЗ</a:t>
            </a:r>
            <a:pPr algn="l" indent="0" marL="0">
              <a:lnSpc>
                <a:spcPct val="122000"/>
              </a:lnSpc>
              <a:buNone/>
            </a:pPr>
            <a:r>
              <a:rPr lang="en-US" sz="10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и слог </a:t>
            </a:r>
            <a:pPr algn="l" indent="0" marL="0">
              <a:lnSpc>
                <a:spcPct val="122000"/>
              </a:lnSpc>
              <a:buNone/>
            </a:pPr>
            <a:r>
              <a:rPr lang="en-US" sz="1050" b="1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БУШКА</a:t>
            </a:r>
            <a:pPr algn="l" indent="0" marL="0">
              <a:lnSpc>
                <a:spcPct val="122000"/>
              </a:lnSpc>
              <a:buNone/>
            </a:pPr>
            <a:r>
              <a:rPr lang="en-US" sz="10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. Вместе они образуют слово </a:t>
            </a:r>
            <a:pPr algn="l" indent="0" marL="0">
              <a:lnSpc>
                <a:spcPct val="122000"/>
              </a:lnSpc>
              <a:buNone/>
            </a:pPr>
            <a:r>
              <a:rPr lang="en-US" sz="1050" b="1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ИЗБУШКА</a:t>
            </a:r>
            <a:pPr algn="l" indent="0" marL="0">
              <a:lnSpc>
                <a:spcPct val="122000"/>
              </a:lnSpc>
              <a:buNone/>
            </a:pPr>
            <a:r>
              <a:rPr lang="en-US" sz="10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— маленький деревянный домик, хорошо знакомый нам по русским народным сказкам.</a:t>
            </a:r>
            <a:endParaRPr lang="en-US" sz="10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3360" y="1224657"/>
            <a:ext cx="6296860" cy="10334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25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Испытание 6: Крылатые выражения</a:t>
            </a:r>
            <a:endParaRPr lang="en-US" sz="3250" dirty="0"/>
          </a:p>
        </p:txBody>
      </p:sp>
      <p:sp>
        <p:nvSpPr>
          <p:cNvPr id="4" name="Text 1"/>
          <p:cNvSpPr/>
          <p:nvPr/>
        </p:nvSpPr>
        <p:spPr>
          <a:xfrm>
            <a:off x="5233360" y="2506166"/>
            <a:ext cx="6296860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Что означает известное выражение </a:t>
            </a:r>
            <a:pPr algn="l" indent="0" marL="0">
              <a:lnSpc>
                <a:spcPct val="133000"/>
              </a:lnSpc>
              <a:buNone/>
            </a:pPr>
            <a:r>
              <a:rPr lang="en-US" sz="1300" b="1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«Делать из мухи слона»</a:t>
            </a:r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? Выбери верный вариант ответа:</a:t>
            </a:r>
            <a:endParaRPr lang="en-US" sz="1300" dirty="0"/>
          </a:p>
        </p:txBody>
      </p:sp>
      <p:sp>
        <p:nvSpPr>
          <p:cNvPr id="5" name="Shape 2"/>
          <p:cNvSpPr/>
          <p:nvPr/>
        </p:nvSpPr>
        <p:spPr>
          <a:xfrm>
            <a:off x="5233360" y="3221434"/>
            <a:ext cx="3065783" cy="1255613"/>
          </a:xfrm>
          <a:prstGeom prst="roundRect">
            <a:avLst>
              <a:gd name="adj" fmla="val 1976"/>
            </a:avLst>
          </a:prstGeom>
          <a:solidFill>
            <a:srgbClr val="F9F6F0"/>
          </a:solidFill>
          <a:ln w="19050">
            <a:solidFill>
              <a:srgbClr val="D4CEC3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417704" y="3405783"/>
            <a:ext cx="2067369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А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5417704" y="3763466"/>
            <a:ext cx="2697095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Заниматься научными опытами над насекомыми.</a:t>
            </a:r>
            <a:endParaRPr lang="en-US" sz="1300" dirty="0"/>
          </a:p>
        </p:txBody>
      </p:sp>
      <p:sp>
        <p:nvSpPr>
          <p:cNvPr id="8" name="Shape 5"/>
          <p:cNvSpPr/>
          <p:nvPr/>
        </p:nvSpPr>
        <p:spPr>
          <a:xfrm>
            <a:off x="8464437" y="3221434"/>
            <a:ext cx="3065783" cy="1255613"/>
          </a:xfrm>
          <a:prstGeom prst="roundRect">
            <a:avLst>
              <a:gd name="adj" fmla="val 1976"/>
            </a:avLst>
          </a:prstGeom>
          <a:solidFill>
            <a:srgbClr val="F9F6F0"/>
          </a:solidFill>
          <a:ln w="19050">
            <a:solidFill>
              <a:srgbClr val="D4CEC3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8648781" y="3405783"/>
            <a:ext cx="2067369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Б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8648781" y="3763466"/>
            <a:ext cx="2697095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Сильно преувеличивать какую-то мелкую проблему.</a:t>
            </a:r>
            <a:endParaRPr lang="en-US" sz="1300" dirty="0"/>
          </a:p>
        </p:txBody>
      </p:sp>
      <p:sp>
        <p:nvSpPr>
          <p:cNvPr id="11" name="Shape 8"/>
          <p:cNvSpPr/>
          <p:nvPr/>
        </p:nvSpPr>
        <p:spPr>
          <a:xfrm>
            <a:off x="5233360" y="4642346"/>
            <a:ext cx="6296860" cy="990997"/>
          </a:xfrm>
          <a:prstGeom prst="roundRect">
            <a:avLst>
              <a:gd name="adj" fmla="val 2503"/>
            </a:avLst>
          </a:prstGeom>
          <a:solidFill>
            <a:srgbClr val="F9F6F0"/>
          </a:solidFill>
          <a:ln w="19050">
            <a:solidFill>
              <a:srgbClr val="D4CEC3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5417704" y="4826695"/>
            <a:ext cx="2067369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В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5417704" y="5184378"/>
            <a:ext cx="5928172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Рисовать очень больших животных.</a:t>
            </a:r>
            <a:endParaRPr lang="en-US" sz="13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61574" y="1124744"/>
            <a:ext cx="2637764" cy="310952"/>
          </a:xfrm>
          <a:prstGeom prst="roundRect">
            <a:avLst>
              <a:gd name="adj" fmla="val 6383"/>
            </a:avLst>
          </a:prstGeom>
          <a:solidFill>
            <a:srgbClr val="ECE6DF"/>
          </a:solidFill>
          <a:ln/>
        </p:spPr>
      </p:sp>
      <p:sp>
        <p:nvSpPr>
          <p:cNvPr id="3" name="Text 1"/>
          <p:cNvSpPr/>
          <p:nvPr/>
        </p:nvSpPr>
        <p:spPr>
          <a:xfrm>
            <a:off x="760790" y="1174353"/>
            <a:ext cx="3048916" cy="2117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ОТВЕТ ДЛЯ УЧИТЕЛЯ — ИСПЫТАНИЕ 6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661574" y="1501775"/>
            <a:ext cx="7597486" cy="516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25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Фразеологизм: Правильный ответ</a:t>
            </a:r>
            <a:endParaRPr lang="en-US" sz="3250" dirty="0"/>
          </a:p>
        </p:txBody>
      </p:sp>
      <p:sp>
        <p:nvSpPr>
          <p:cNvPr id="5" name="Text 3"/>
          <p:cNvSpPr/>
          <p:nvPr/>
        </p:nvSpPr>
        <p:spPr>
          <a:xfrm>
            <a:off x="909615" y="2514600"/>
            <a:ext cx="3036117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«Делать из мухи слона»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909615" y="3021112"/>
            <a:ext cx="11230091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Правильный ответ: </a:t>
            </a:r>
            <a:pPr algn="l" indent="0" marL="0">
              <a:lnSpc>
                <a:spcPct val="133000"/>
              </a:lnSpc>
              <a:buNone/>
            </a:pPr>
            <a:r>
              <a:rPr lang="en-US" sz="1300" b="1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Б) Сильно преувеличивать мелкую неприятность или проблему.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661574" y="3657798"/>
            <a:ext cx="10868547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Это выражение называется </a:t>
            </a:r>
            <a:pPr algn="l" indent="0" marL="0">
              <a:lnSpc>
                <a:spcPct val="133000"/>
              </a:lnSpc>
              <a:buNone/>
            </a:pPr>
            <a:r>
              <a:rPr lang="en-US" sz="1300" b="1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фразеологизмом</a:t>
            </a:r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— устойчивым сочетанием слов, значение которого нельзя понять буквально. Когда человек «делает из мухи слона», он придаёт маленькой проблеме огромное значение, словно крошечная муха вдруг стала огромным слоном.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661574" y="4637683"/>
            <a:ext cx="10868547" cy="909439"/>
          </a:xfrm>
          <a:prstGeom prst="roundRect">
            <a:avLst>
              <a:gd name="adj" fmla="val 2728"/>
            </a:avLst>
          </a:prstGeom>
          <a:solidFill>
            <a:srgbClr val="B6D6FC"/>
          </a:solidFill>
          <a:ln/>
        </p:spPr>
      </p:sp>
      <p:pic>
        <p:nvPicPr>
          <p:cNvPr id="9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6868" y="4877395"/>
            <a:ext cx="206667" cy="165298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1198830" y="4827786"/>
            <a:ext cx="10165996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Фразеологизмы — это «крылатые выражения» русского языка. Их значение нужно знать наизусть, потому что оно не складывается из значений отдельных слов.</a:t>
            </a:r>
            <a:endParaRPr lang="en-US" sz="13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574" y="2308027"/>
            <a:ext cx="7941865" cy="516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25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Испытание 7: Сбежавшие близнецы</a:t>
            </a:r>
            <a:endParaRPr lang="en-US" sz="3250" dirty="0"/>
          </a:p>
        </p:txBody>
      </p:sp>
      <p:sp>
        <p:nvSpPr>
          <p:cNvPr id="3" name="Text 1"/>
          <p:cNvSpPr/>
          <p:nvPr/>
        </p:nvSpPr>
        <p:spPr>
          <a:xfrm>
            <a:off x="661574" y="3155454"/>
            <a:ext cx="11478132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В этих словах должны стоять двойные согласные буквы (</a:t>
            </a:r>
            <a:pPr algn="l" indent="0" marL="0">
              <a:lnSpc>
                <a:spcPct val="133000"/>
              </a:lnSpc>
              <a:buNone/>
            </a:pPr>
            <a:r>
              <a:rPr lang="en-US" sz="1300" b="1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СС</a:t>
            </a:r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или </a:t>
            </a:r>
            <a:pPr algn="l" indent="0" marL="0">
              <a:lnSpc>
                <a:spcPct val="133000"/>
              </a:lnSpc>
              <a:buNone/>
            </a:pPr>
            <a:r>
              <a:rPr lang="en-US" sz="1300" b="1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ММ</a:t>
            </a:r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). Догадайся, какие буквы пропущены в каждом предложении: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661574" y="3606105"/>
            <a:ext cx="372061" cy="372070"/>
          </a:xfrm>
          <a:prstGeom prst="roundRect">
            <a:avLst>
              <a:gd name="adj" fmla="val 6668"/>
            </a:avLst>
          </a:prstGeom>
          <a:solidFill>
            <a:srgbClr val="EEE8DD"/>
          </a:solidFill>
          <a:ln/>
        </p:spPr>
      </p:sp>
      <p:sp>
        <p:nvSpPr>
          <p:cNvPr id="5" name="Text 3"/>
          <p:cNvSpPr/>
          <p:nvPr/>
        </p:nvSpPr>
        <p:spPr>
          <a:xfrm>
            <a:off x="723584" y="3637111"/>
            <a:ext cx="248041" cy="31005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95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1</a:t>
            </a:r>
            <a:endParaRPr lang="en-US" sz="1950" dirty="0"/>
          </a:p>
        </p:txBody>
      </p:sp>
      <p:sp>
        <p:nvSpPr>
          <p:cNvPr id="6" name="Text 4"/>
          <p:cNvSpPr/>
          <p:nvPr/>
        </p:nvSpPr>
        <p:spPr>
          <a:xfrm>
            <a:off x="1198929" y="3662958"/>
            <a:ext cx="2067369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Предложение 1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1198929" y="4020641"/>
            <a:ext cx="2947715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В субботу наш кла... ходил в музей.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4353312" y="3606105"/>
            <a:ext cx="372061" cy="372070"/>
          </a:xfrm>
          <a:prstGeom prst="roundRect">
            <a:avLst>
              <a:gd name="adj" fmla="val 6668"/>
            </a:avLst>
          </a:prstGeom>
          <a:solidFill>
            <a:srgbClr val="EEE8DD"/>
          </a:solidFill>
          <a:ln/>
        </p:spPr>
      </p:sp>
      <p:sp>
        <p:nvSpPr>
          <p:cNvPr id="9" name="Text 7"/>
          <p:cNvSpPr/>
          <p:nvPr/>
        </p:nvSpPr>
        <p:spPr>
          <a:xfrm>
            <a:off x="4415322" y="3637111"/>
            <a:ext cx="248041" cy="31005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95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2</a:t>
            </a:r>
            <a:endParaRPr lang="en-US" sz="1950" dirty="0"/>
          </a:p>
        </p:txBody>
      </p:sp>
      <p:sp>
        <p:nvSpPr>
          <p:cNvPr id="10" name="Text 8"/>
          <p:cNvSpPr/>
          <p:nvPr/>
        </p:nvSpPr>
        <p:spPr>
          <a:xfrm>
            <a:off x="4890667" y="3662958"/>
            <a:ext cx="2067369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Предложение 2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890667" y="4020641"/>
            <a:ext cx="2947715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На уроках математики мы решаем програ...у.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8045050" y="3606105"/>
            <a:ext cx="372061" cy="372070"/>
          </a:xfrm>
          <a:prstGeom prst="roundRect">
            <a:avLst>
              <a:gd name="adj" fmla="val 6668"/>
            </a:avLst>
          </a:prstGeom>
          <a:solidFill>
            <a:srgbClr val="EEE8DD"/>
          </a:solidFill>
          <a:ln/>
        </p:spPr>
      </p:sp>
      <p:sp>
        <p:nvSpPr>
          <p:cNvPr id="13" name="Text 11"/>
          <p:cNvSpPr/>
          <p:nvPr/>
        </p:nvSpPr>
        <p:spPr>
          <a:xfrm>
            <a:off x="8107060" y="3637111"/>
            <a:ext cx="248041" cy="31005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95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3</a:t>
            </a:r>
            <a:endParaRPr lang="en-US" sz="1950" dirty="0"/>
          </a:p>
        </p:txBody>
      </p:sp>
      <p:sp>
        <p:nvSpPr>
          <p:cNvPr id="14" name="Text 12"/>
          <p:cNvSpPr/>
          <p:nvPr/>
        </p:nvSpPr>
        <p:spPr>
          <a:xfrm>
            <a:off x="8582406" y="3662958"/>
            <a:ext cx="2067369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Предложение 3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8582406" y="4020641"/>
            <a:ext cx="2947715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Мы купили билет в ка...е.</a:t>
            </a:r>
            <a:endParaRPr lang="en-US" sz="13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61574" y="1608534"/>
            <a:ext cx="2629430" cy="310952"/>
          </a:xfrm>
          <a:prstGeom prst="roundRect">
            <a:avLst>
              <a:gd name="adj" fmla="val 6383"/>
            </a:avLst>
          </a:prstGeom>
          <a:solidFill>
            <a:srgbClr val="ECE6DF"/>
          </a:solidFill>
          <a:ln/>
        </p:spPr>
      </p:sp>
      <p:sp>
        <p:nvSpPr>
          <p:cNvPr id="3" name="Text 1"/>
          <p:cNvSpPr/>
          <p:nvPr/>
        </p:nvSpPr>
        <p:spPr>
          <a:xfrm>
            <a:off x="760790" y="1658144"/>
            <a:ext cx="3040582" cy="2117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ОТВЕТ ДЛЯ УЧИТЕЛЯ — ИСПЫТАНИЕ 7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661574" y="1985566"/>
            <a:ext cx="8129979" cy="516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25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Двойные буквы: Правильные ответы</a:t>
            </a:r>
            <a:endParaRPr lang="en-US" sz="3250" dirty="0"/>
          </a:p>
        </p:txBody>
      </p:sp>
      <p:sp>
        <p:nvSpPr>
          <p:cNvPr id="5" name="Shape 3"/>
          <p:cNvSpPr/>
          <p:nvPr/>
        </p:nvSpPr>
        <p:spPr>
          <a:xfrm>
            <a:off x="661574" y="2750344"/>
            <a:ext cx="10868547" cy="1482130"/>
          </a:xfrm>
          <a:prstGeom prst="roundRect">
            <a:avLst>
              <a:gd name="adj" fmla="val 1674"/>
            </a:avLst>
          </a:prstGeom>
          <a:solidFill>
            <a:srgbClr val="EEE8DD"/>
          </a:solidFill>
          <a:ln/>
        </p:spPr>
      </p:sp>
      <p:sp>
        <p:nvSpPr>
          <p:cNvPr id="6" name="Shape 4"/>
          <p:cNvSpPr/>
          <p:nvPr/>
        </p:nvSpPr>
        <p:spPr>
          <a:xfrm>
            <a:off x="661574" y="2750344"/>
            <a:ext cx="3622783" cy="1482130"/>
          </a:xfrm>
          <a:prstGeom prst="rect">
            <a:avLst/>
          </a:prstGeom>
          <a:solidFill>
            <a:srgbClr val="EEE8DD"/>
          </a:solidFill>
          <a:ln/>
        </p:spPr>
      </p:sp>
      <p:sp>
        <p:nvSpPr>
          <p:cNvPr id="7" name="Text 5"/>
          <p:cNvSpPr/>
          <p:nvPr/>
        </p:nvSpPr>
        <p:spPr>
          <a:xfrm>
            <a:off x="826868" y="2915642"/>
            <a:ext cx="2067369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кла</a:t>
            </a:r>
            <a:pPr algn="l" indent="0" marL="0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СС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826868" y="3273326"/>
            <a:ext cx="3044054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«В субботу наш </a:t>
            </a:r>
            <a:pPr algn="l" indent="0" marL="0">
              <a:lnSpc>
                <a:spcPct val="133000"/>
              </a:lnSpc>
              <a:buNone/>
            </a:pPr>
            <a:r>
              <a:rPr lang="en-US" sz="1300" b="1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КЛАСС</a:t>
            </a:r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ходил в музей.» — двойная </a:t>
            </a:r>
            <a:pPr algn="l" indent="0" marL="0">
              <a:lnSpc>
                <a:spcPct val="133000"/>
              </a:lnSpc>
              <a:buNone/>
            </a:pPr>
            <a:r>
              <a:rPr lang="en-US" sz="1300" b="1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СС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284357" y="2750344"/>
            <a:ext cx="3622882" cy="1482130"/>
          </a:xfrm>
          <a:prstGeom prst="rect">
            <a:avLst/>
          </a:prstGeom>
          <a:solidFill>
            <a:srgbClr val="EEE8DD"/>
          </a:solidFill>
          <a:ln/>
        </p:spPr>
      </p:sp>
      <p:sp>
        <p:nvSpPr>
          <p:cNvPr id="10" name="Shape 8"/>
          <p:cNvSpPr/>
          <p:nvPr/>
        </p:nvSpPr>
        <p:spPr>
          <a:xfrm>
            <a:off x="4284357" y="2750344"/>
            <a:ext cx="19050" cy="1482130"/>
          </a:xfrm>
          <a:prstGeom prst="roundRect">
            <a:avLst>
              <a:gd name="adj" fmla="val 130229"/>
            </a:avLst>
          </a:prstGeom>
          <a:solidFill>
            <a:srgbClr val="D4CEC3"/>
          </a:solidFill>
          <a:ln/>
        </p:spPr>
      </p:sp>
      <p:sp>
        <p:nvSpPr>
          <p:cNvPr id="11" name="Text 9"/>
          <p:cNvSpPr/>
          <p:nvPr/>
        </p:nvSpPr>
        <p:spPr>
          <a:xfrm>
            <a:off x="4697791" y="2915642"/>
            <a:ext cx="2067369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програ</a:t>
            </a:r>
            <a:pPr algn="l" indent="0" marL="0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ММ</a:t>
            </a:r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у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4697791" y="3273326"/>
            <a:ext cx="2796014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«На уроках математики мы решаем </a:t>
            </a:r>
            <a:pPr algn="l" indent="0" marL="0">
              <a:lnSpc>
                <a:spcPct val="133000"/>
              </a:lnSpc>
              <a:buNone/>
            </a:pPr>
            <a:r>
              <a:rPr lang="en-US" sz="1300" b="1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ПРОГРАММУ</a:t>
            </a:r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.» — двойная </a:t>
            </a:r>
            <a:pPr algn="l" indent="0" marL="0">
              <a:lnSpc>
                <a:spcPct val="133000"/>
              </a:lnSpc>
              <a:buNone/>
            </a:pPr>
            <a:r>
              <a:rPr lang="en-US" sz="1300" b="1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ММ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4077689" y="3284686"/>
            <a:ext cx="413434" cy="413445"/>
          </a:xfrm>
          <a:prstGeom prst="roundRect">
            <a:avLst>
              <a:gd name="adj" fmla="val 6001"/>
            </a:avLst>
          </a:prstGeom>
          <a:solidFill>
            <a:srgbClr val="F9F6F0"/>
          </a:solidFill>
          <a:ln w="19050">
            <a:solidFill>
              <a:srgbClr val="D4CEC3"/>
            </a:solidFill>
            <a:prstDash val="solid"/>
          </a:ln>
        </p:spPr>
      </p:sp>
      <p:pic>
        <p:nvPicPr>
          <p:cNvPr id="1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181073" y="3387973"/>
            <a:ext cx="206667" cy="206673"/>
          </a:xfrm>
          <a:prstGeom prst="rect">
            <a:avLst/>
          </a:prstGeom>
        </p:spPr>
      </p:pic>
      <p:sp>
        <p:nvSpPr>
          <p:cNvPr id="15" name="Shape 12"/>
          <p:cNvSpPr/>
          <p:nvPr/>
        </p:nvSpPr>
        <p:spPr>
          <a:xfrm>
            <a:off x="7907239" y="2750344"/>
            <a:ext cx="3622882" cy="1482130"/>
          </a:xfrm>
          <a:prstGeom prst="rect">
            <a:avLst/>
          </a:prstGeom>
          <a:solidFill>
            <a:srgbClr val="EEE8DD"/>
          </a:solidFill>
          <a:ln/>
        </p:spPr>
      </p:sp>
      <p:sp>
        <p:nvSpPr>
          <p:cNvPr id="16" name="Shape 13"/>
          <p:cNvSpPr/>
          <p:nvPr/>
        </p:nvSpPr>
        <p:spPr>
          <a:xfrm>
            <a:off x="7907239" y="2750344"/>
            <a:ext cx="19050" cy="1482130"/>
          </a:xfrm>
          <a:prstGeom prst="roundRect">
            <a:avLst>
              <a:gd name="adj" fmla="val 130229"/>
            </a:avLst>
          </a:prstGeom>
          <a:solidFill>
            <a:srgbClr val="D4CEC3"/>
          </a:solidFill>
          <a:ln/>
        </p:spPr>
      </p:sp>
      <p:sp>
        <p:nvSpPr>
          <p:cNvPr id="17" name="Text 14"/>
          <p:cNvSpPr/>
          <p:nvPr/>
        </p:nvSpPr>
        <p:spPr>
          <a:xfrm>
            <a:off x="8320673" y="2915642"/>
            <a:ext cx="2067369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ка</a:t>
            </a:r>
            <a:pPr algn="l" indent="0" marL="0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СС</a:t>
            </a:r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е</a:t>
            </a:r>
            <a:endParaRPr lang="en-US" sz="1600" dirty="0"/>
          </a:p>
        </p:txBody>
      </p:sp>
      <p:sp>
        <p:nvSpPr>
          <p:cNvPr id="18" name="Text 15"/>
          <p:cNvSpPr/>
          <p:nvPr/>
        </p:nvSpPr>
        <p:spPr>
          <a:xfrm>
            <a:off x="8320673" y="3273326"/>
            <a:ext cx="3044154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«Мы купили билет в </a:t>
            </a:r>
            <a:pPr algn="l" indent="0" marL="0">
              <a:lnSpc>
                <a:spcPct val="133000"/>
              </a:lnSpc>
              <a:buNone/>
            </a:pPr>
            <a:r>
              <a:rPr lang="en-US" sz="1300" b="1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КАССЕ</a:t>
            </a:r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.» — двойная </a:t>
            </a:r>
            <a:pPr algn="l" indent="0" marL="0">
              <a:lnSpc>
                <a:spcPct val="133000"/>
              </a:lnSpc>
              <a:buNone/>
            </a:pPr>
            <a:r>
              <a:rPr lang="en-US" sz="1300" b="1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СС</a:t>
            </a:r>
            <a:endParaRPr lang="en-US" sz="1300" dirty="0"/>
          </a:p>
        </p:txBody>
      </p:sp>
      <p:sp>
        <p:nvSpPr>
          <p:cNvPr id="19" name="Shape 16"/>
          <p:cNvSpPr/>
          <p:nvPr/>
        </p:nvSpPr>
        <p:spPr>
          <a:xfrm>
            <a:off x="7700571" y="3284686"/>
            <a:ext cx="413434" cy="413445"/>
          </a:xfrm>
          <a:prstGeom prst="roundRect">
            <a:avLst>
              <a:gd name="adj" fmla="val 6001"/>
            </a:avLst>
          </a:prstGeom>
          <a:solidFill>
            <a:srgbClr val="F9F6F0"/>
          </a:solidFill>
          <a:ln w="19050">
            <a:solidFill>
              <a:srgbClr val="D4CEC3"/>
            </a:solidFill>
            <a:prstDash val="solid"/>
          </a:ln>
        </p:spPr>
      </p:sp>
      <p:pic>
        <p:nvPicPr>
          <p:cNvPr id="20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803955" y="3387973"/>
            <a:ext cx="206667" cy="206673"/>
          </a:xfrm>
          <a:prstGeom prst="rect">
            <a:avLst/>
          </a:prstGeom>
        </p:spPr>
      </p:pic>
      <p:sp>
        <p:nvSpPr>
          <p:cNvPr id="21" name="Shape 17"/>
          <p:cNvSpPr/>
          <p:nvPr/>
        </p:nvSpPr>
        <p:spPr>
          <a:xfrm>
            <a:off x="661574" y="4418509"/>
            <a:ext cx="10868547" cy="644823"/>
          </a:xfrm>
          <a:prstGeom prst="roundRect">
            <a:avLst>
              <a:gd name="adj" fmla="val 3847"/>
            </a:avLst>
          </a:prstGeom>
          <a:solidFill>
            <a:srgbClr val="E2D9CF"/>
          </a:solidFill>
          <a:ln/>
        </p:spPr>
      </p:sp>
      <p:pic>
        <p:nvPicPr>
          <p:cNvPr id="22" name="Image 2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6868" y="4658221"/>
            <a:ext cx="206667" cy="165298"/>
          </a:xfrm>
          <a:prstGeom prst="rect">
            <a:avLst/>
          </a:prstGeom>
        </p:spPr>
      </p:pic>
      <p:sp>
        <p:nvSpPr>
          <p:cNvPr id="23" name="Text 18"/>
          <p:cNvSpPr/>
          <p:nvPr/>
        </p:nvSpPr>
        <p:spPr>
          <a:xfrm>
            <a:off x="1198830" y="4608612"/>
            <a:ext cx="10775581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Слова с двойными согласными нужно запомнить — они являются словарными словами русского языка.</a:t>
            </a:r>
            <a:endParaRPr lang="en-US" sz="13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3771" y="0"/>
            <a:ext cx="3047924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1204813"/>
            <a:ext cx="6738670" cy="516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25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Испытание 8: Близкие по духу</a:t>
            </a:r>
            <a:endParaRPr lang="en-US" sz="3250" dirty="0"/>
          </a:p>
        </p:txBody>
      </p:sp>
      <p:sp>
        <p:nvSpPr>
          <p:cNvPr id="4" name="Text 1"/>
          <p:cNvSpPr/>
          <p:nvPr/>
        </p:nvSpPr>
        <p:spPr>
          <a:xfrm>
            <a:off x="661475" y="1969591"/>
            <a:ext cx="7820822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Как называются слова, которые пишутся по-разному, но имеют очень близкое, похожее значение (например: </a:t>
            </a:r>
            <a:pPr algn="l" indent="0" marL="0">
              <a:lnSpc>
                <a:spcPct val="133000"/>
              </a:lnSpc>
              <a:buNone/>
            </a:pPr>
            <a:r>
              <a:rPr lang="en-US" sz="1300" i="1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доктор — врач</a:t>
            </a:r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, </a:t>
            </a:r>
            <a:pPr algn="l" indent="0" marL="0">
              <a:lnSpc>
                <a:spcPct val="133000"/>
              </a:lnSpc>
              <a:buNone/>
            </a:pPr>
            <a:r>
              <a:rPr lang="en-US" sz="1300" i="1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шалун — озорник</a:t>
            </a:r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)?</a:t>
            </a:r>
            <a:endParaRPr lang="en-US" sz="1300" dirty="0"/>
          </a:p>
        </p:txBody>
      </p:sp>
      <p:sp>
        <p:nvSpPr>
          <p:cNvPr id="5" name="Shape 2"/>
          <p:cNvSpPr/>
          <p:nvPr/>
        </p:nvSpPr>
        <p:spPr>
          <a:xfrm>
            <a:off x="661475" y="2684859"/>
            <a:ext cx="3827764" cy="1401465"/>
          </a:xfrm>
          <a:prstGeom prst="roundRect">
            <a:avLst>
              <a:gd name="adj" fmla="val 1770"/>
            </a:avLst>
          </a:prstGeom>
          <a:solidFill>
            <a:srgbClr val="EEE8DD"/>
          </a:solidFill>
          <a:ln/>
        </p:spPr>
      </p:sp>
      <p:sp>
        <p:nvSpPr>
          <p:cNvPr id="6" name="Text 3"/>
          <p:cNvSpPr/>
          <p:nvPr/>
        </p:nvSpPr>
        <p:spPr>
          <a:xfrm>
            <a:off x="826769" y="2850158"/>
            <a:ext cx="2067369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А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6769" y="3207841"/>
            <a:ext cx="3497175" cy="7131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445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Антонимы</a:t>
            </a:r>
            <a:endParaRPr lang="en-US" sz="4450" dirty="0"/>
          </a:p>
        </p:txBody>
      </p:sp>
      <p:sp>
        <p:nvSpPr>
          <p:cNvPr id="8" name="Shape 5"/>
          <p:cNvSpPr/>
          <p:nvPr/>
        </p:nvSpPr>
        <p:spPr>
          <a:xfrm>
            <a:off x="4654533" y="2684859"/>
            <a:ext cx="3827764" cy="1401465"/>
          </a:xfrm>
          <a:prstGeom prst="roundRect">
            <a:avLst>
              <a:gd name="adj" fmla="val 1770"/>
            </a:avLst>
          </a:prstGeom>
          <a:solidFill>
            <a:srgbClr val="EEE8DD"/>
          </a:solidFill>
          <a:ln/>
        </p:spPr>
      </p:sp>
      <p:sp>
        <p:nvSpPr>
          <p:cNvPr id="9" name="Text 6"/>
          <p:cNvSpPr/>
          <p:nvPr/>
        </p:nvSpPr>
        <p:spPr>
          <a:xfrm>
            <a:off x="4819827" y="2850158"/>
            <a:ext cx="2067369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Б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4819827" y="3207841"/>
            <a:ext cx="3497175" cy="7131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445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Синонимы</a:t>
            </a:r>
            <a:endParaRPr lang="en-US" sz="4450" dirty="0"/>
          </a:p>
        </p:txBody>
      </p:sp>
      <p:sp>
        <p:nvSpPr>
          <p:cNvPr id="11" name="Shape 8"/>
          <p:cNvSpPr/>
          <p:nvPr/>
        </p:nvSpPr>
        <p:spPr>
          <a:xfrm>
            <a:off x="661475" y="4251623"/>
            <a:ext cx="7820822" cy="1401465"/>
          </a:xfrm>
          <a:prstGeom prst="roundRect">
            <a:avLst>
              <a:gd name="adj" fmla="val 1770"/>
            </a:avLst>
          </a:prstGeom>
          <a:solidFill>
            <a:srgbClr val="EEE8DD"/>
          </a:solidFill>
          <a:ln/>
        </p:spPr>
      </p:sp>
      <p:sp>
        <p:nvSpPr>
          <p:cNvPr id="12" name="Text 9"/>
          <p:cNvSpPr/>
          <p:nvPr/>
        </p:nvSpPr>
        <p:spPr>
          <a:xfrm>
            <a:off x="826769" y="4416921"/>
            <a:ext cx="2067369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В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1718922" y="4774605"/>
            <a:ext cx="5705928" cy="7131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445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Омонимы</a:t>
            </a:r>
            <a:endParaRPr lang="en-US" sz="44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61574" y="703163"/>
            <a:ext cx="2641832" cy="310952"/>
          </a:xfrm>
          <a:prstGeom prst="roundRect">
            <a:avLst>
              <a:gd name="adj" fmla="val 6383"/>
            </a:avLst>
          </a:prstGeom>
          <a:solidFill>
            <a:srgbClr val="ECE6DF"/>
          </a:solidFill>
          <a:ln/>
        </p:spPr>
      </p:sp>
      <p:sp>
        <p:nvSpPr>
          <p:cNvPr id="3" name="Text 1"/>
          <p:cNvSpPr/>
          <p:nvPr/>
        </p:nvSpPr>
        <p:spPr>
          <a:xfrm>
            <a:off x="760790" y="752773"/>
            <a:ext cx="3052984" cy="2117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ОТВЕТ ДЛЯ УЧИТЕЛЯ — ИСПЫТАНИЕ 8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661574" y="1080195"/>
            <a:ext cx="6853959" cy="516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25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Синонимы: Правильный ответ</a:t>
            </a:r>
            <a:endParaRPr lang="en-US" sz="3250" dirty="0"/>
          </a:p>
        </p:txBody>
      </p:sp>
      <p:sp>
        <p:nvSpPr>
          <p:cNvPr id="5" name="Shape 3"/>
          <p:cNvSpPr/>
          <p:nvPr/>
        </p:nvSpPr>
        <p:spPr>
          <a:xfrm>
            <a:off x="542515" y="1844973"/>
            <a:ext cx="5470686" cy="4309864"/>
          </a:xfrm>
          <a:prstGeom prst="roundRect">
            <a:avLst>
              <a:gd name="adj" fmla="val 576"/>
            </a:avLst>
          </a:prstGeom>
          <a:solidFill>
            <a:srgbClr val="D3C5B6"/>
          </a:solidFill>
          <a:ln/>
        </p:spPr>
      </p:sp>
      <p:sp>
        <p:nvSpPr>
          <p:cNvPr id="6" name="Text 4"/>
          <p:cNvSpPr/>
          <p:nvPr/>
        </p:nvSpPr>
        <p:spPr>
          <a:xfrm>
            <a:off x="707809" y="2010271"/>
            <a:ext cx="2676954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Правильный ответ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403016" y="2434034"/>
            <a:ext cx="5749682" cy="10336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650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Б</a:t>
            </a:r>
            <a:endParaRPr lang="en-US" sz="6500" dirty="0"/>
          </a:p>
        </p:txBody>
      </p:sp>
      <p:sp>
        <p:nvSpPr>
          <p:cNvPr id="8" name="Text 6"/>
          <p:cNvSpPr/>
          <p:nvPr/>
        </p:nvSpPr>
        <p:spPr>
          <a:xfrm>
            <a:off x="403016" y="3632994"/>
            <a:ext cx="5749682" cy="7131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445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Синонимы</a:t>
            </a:r>
            <a:endParaRPr lang="en-US" sz="4450" dirty="0"/>
          </a:p>
        </p:txBody>
      </p:sp>
      <p:sp>
        <p:nvSpPr>
          <p:cNvPr id="9" name="Text 7"/>
          <p:cNvSpPr/>
          <p:nvPr/>
        </p:nvSpPr>
        <p:spPr>
          <a:xfrm>
            <a:off x="6303904" y="2010271"/>
            <a:ext cx="2803951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Что такое синонимы?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6303904" y="2434034"/>
            <a:ext cx="5232567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b="1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Синонимы</a:t>
            </a:r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— это слова, которые пишутся и звучат по-разному, но имеют одинаковое или очень близкое значение.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6303904" y="3112095"/>
            <a:ext cx="5232567" cy="12319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342900" indent="-342900">
              <a:lnSpc>
                <a:spcPct val="133000"/>
              </a:lnSpc>
              <a:buSzPct val="100000"/>
              <a:buChar char="•"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доктор — врач</a:t>
            </a:r>
            <a:endParaRPr lang="en-US" sz="1300" dirty="0"/>
          </a:p>
          <a:p>
            <a:pPr algn="l" marL="342900" indent="-342900">
              <a:lnSpc>
                <a:spcPct val="133000"/>
              </a:lnSpc>
              <a:buSzPct val="100000"/>
              <a:buChar char="•"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шалун — озорник</a:t>
            </a:r>
            <a:endParaRPr lang="en-US" sz="1300" dirty="0"/>
          </a:p>
          <a:p>
            <a:pPr algn="l" marL="342900" indent="-342900">
              <a:lnSpc>
                <a:spcPct val="133000"/>
              </a:lnSpc>
              <a:buSzPct val="100000"/>
              <a:buChar char="•"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смелый — храбрый</a:t>
            </a:r>
            <a:endParaRPr lang="en-US" sz="1300" dirty="0"/>
          </a:p>
          <a:p>
            <a:pPr algn="l" marL="342900" indent="-342900">
              <a:lnSpc>
                <a:spcPct val="133000"/>
              </a:lnSpc>
              <a:buSzPct val="100000"/>
              <a:buChar char="•"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грустный — печальный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6303904" y="4530130"/>
            <a:ext cx="5232567" cy="1438672"/>
          </a:xfrm>
          <a:prstGeom prst="roundRect">
            <a:avLst>
              <a:gd name="adj" fmla="val 1724"/>
            </a:avLst>
          </a:prstGeom>
          <a:solidFill>
            <a:srgbClr val="B6D6FC"/>
          </a:solidFill>
          <a:ln/>
        </p:spPr>
      </p:sp>
      <p:pic>
        <p:nvPicPr>
          <p:cNvPr id="1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69198" y="4769842"/>
            <a:ext cx="206667" cy="165298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6841160" y="4720233"/>
            <a:ext cx="4530016" cy="10584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b="1" dirty="0">
                <a:solidFill>
                  <a:srgbClr val="00000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Антонимы</a:t>
            </a:r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— слова с противоположным значением (день — ночь). </a:t>
            </a:r>
            <a:pPr algn="l" indent="0" marL="0">
              <a:lnSpc>
                <a:spcPct val="133000"/>
              </a:lnSpc>
              <a:buNone/>
            </a:pPr>
            <a:r>
              <a:rPr lang="en-US" sz="1300" b="1" dirty="0">
                <a:solidFill>
                  <a:srgbClr val="00000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Омонимы</a:t>
            </a:r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— слова, которые звучат одинаково, но означают разное (коса — у девочки и коса — у реки).</a:t>
            </a:r>
            <a:endParaRPr lang="en-US" sz="13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12723" y="507702"/>
            <a:ext cx="6338134" cy="10013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315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Заклятье снято! Буквы свободны!</a:t>
            </a:r>
            <a:endParaRPr lang="en-US" sz="3150" dirty="0"/>
          </a:p>
        </p:txBody>
      </p:sp>
      <p:sp>
        <p:nvSpPr>
          <p:cNvPr id="4" name="Text 1"/>
          <p:cNvSpPr/>
          <p:nvPr/>
        </p:nvSpPr>
        <p:spPr>
          <a:xfrm>
            <a:off x="6175221" y="1571030"/>
            <a:ext cx="4413140" cy="2503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55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Поздравляем великих знатоков языка!</a:t>
            </a:r>
            <a:endParaRPr lang="en-US" sz="1550" dirty="0"/>
          </a:p>
        </p:txBody>
      </p:sp>
      <p:sp>
        <p:nvSpPr>
          <p:cNvPr id="5" name="Text 2"/>
          <p:cNvSpPr/>
          <p:nvPr/>
        </p:nvSpPr>
        <p:spPr>
          <a:xfrm>
            <a:off x="5212723" y="2054126"/>
            <a:ext cx="6338134" cy="7569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31000"/>
              </a:lnSpc>
              <a:buNone/>
            </a:pPr>
            <a:r>
              <a:rPr lang="en-US" sz="12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Вы безупречно справились со всеми загадками лингвистического замка. Ваша грамотность и знание правил русского языка разрушили чары. Гордитесь своими знаниями! До новых встреч на уроках!</a:t>
            </a:r>
            <a:endParaRPr lang="en-US" sz="1250" dirty="0"/>
          </a:p>
        </p:txBody>
      </p:sp>
      <p:sp>
        <p:nvSpPr>
          <p:cNvPr id="6" name="Text 3"/>
          <p:cNvSpPr/>
          <p:nvPr/>
        </p:nvSpPr>
        <p:spPr>
          <a:xfrm>
            <a:off x="5212723" y="3065661"/>
            <a:ext cx="3072033" cy="5287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415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8</a:t>
            </a:r>
            <a:endParaRPr lang="en-US" sz="4150" dirty="0"/>
          </a:p>
        </p:txBody>
      </p:sp>
      <p:sp>
        <p:nvSpPr>
          <p:cNvPr id="7" name="Text 4"/>
          <p:cNvSpPr/>
          <p:nvPr/>
        </p:nvSpPr>
        <p:spPr>
          <a:xfrm>
            <a:off x="5682810" y="3790851"/>
            <a:ext cx="2131860" cy="2503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55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Испытаний пройдено</a:t>
            </a:r>
            <a:endParaRPr lang="en-US" sz="1550" dirty="0"/>
          </a:p>
        </p:txBody>
      </p:sp>
      <p:sp>
        <p:nvSpPr>
          <p:cNvPr id="8" name="Text 5"/>
          <p:cNvSpPr/>
          <p:nvPr/>
        </p:nvSpPr>
        <p:spPr>
          <a:xfrm>
            <a:off x="8478725" y="3065661"/>
            <a:ext cx="3072133" cy="5287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415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3</a:t>
            </a:r>
            <a:endParaRPr lang="en-US" sz="4150" dirty="0"/>
          </a:p>
        </p:txBody>
      </p:sp>
      <p:sp>
        <p:nvSpPr>
          <p:cNvPr id="9" name="Text 6"/>
          <p:cNvSpPr/>
          <p:nvPr/>
        </p:nvSpPr>
        <p:spPr>
          <a:xfrm>
            <a:off x="9013401" y="3790851"/>
            <a:ext cx="2002780" cy="2503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55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Типа загадок</a:t>
            </a:r>
            <a:endParaRPr lang="en-US" sz="1550" dirty="0"/>
          </a:p>
        </p:txBody>
      </p:sp>
      <p:sp>
        <p:nvSpPr>
          <p:cNvPr id="10" name="Text 7"/>
          <p:cNvSpPr/>
          <p:nvPr/>
        </p:nvSpPr>
        <p:spPr>
          <a:xfrm>
            <a:off x="8478725" y="4134247"/>
            <a:ext cx="3072133" cy="50462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31000"/>
              </a:lnSpc>
              <a:buNone/>
            </a:pPr>
            <a:r>
              <a:rPr lang="en-US" sz="12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Анаграммы, метаграммы, фразеологизмы</a:t>
            </a:r>
            <a:endParaRPr lang="en-US" sz="1250" dirty="0"/>
          </a:p>
        </p:txBody>
      </p:sp>
      <p:sp>
        <p:nvSpPr>
          <p:cNvPr id="11" name="Text 8"/>
          <p:cNvSpPr/>
          <p:nvPr/>
        </p:nvSpPr>
        <p:spPr>
          <a:xfrm>
            <a:off x="6845724" y="5029299"/>
            <a:ext cx="3072033" cy="5287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415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100%</a:t>
            </a:r>
            <a:endParaRPr lang="en-US" sz="4150" dirty="0"/>
          </a:p>
        </p:txBody>
      </p:sp>
      <p:sp>
        <p:nvSpPr>
          <p:cNvPr id="12" name="Text 9"/>
          <p:cNvSpPr/>
          <p:nvPr/>
        </p:nvSpPr>
        <p:spPr>
          <a:xfrm>
            <a:off x="7380301" y="5754489"/>
            <a:ext cx="2002780" cy="2503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55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Грамотность</a:t>
            </a:r>
            <a:endParaRPr lang="en-US" sz="1550" dirty="0"/>
          </a:p>
        </p:txBody>
      </p:sp>
      <p:sp>
        <p:nvSpPr>
          <p:cNvPr id="13" name="Text 10"/>
          <p:cNvSpPr/>
          <p:nvPr/>
        </p:nvSpPr>
        <p:spPr>
          <a:xfrm>
            <a:off x="6845724" y="6097885"/>
            <a:ext cx="3072033" cy="2523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31000"/>
              </a:lnSpc>
              <a:buNone/>
            </a:pPr>
            <a:r>
              <a:rPr lang="en-US" sz="12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Замок побеждён!</a:t>
            </a:r>
            <a:endParaRPr lang="en-US" sz="12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574" y="1897261"/>
            <a:ext cx="7953176" cy="516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25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Испытание 1: Буквы перемешались!</a:t>
            </a:r>
            <a:endParaRPr lang="en-US" sz="3250" dirty="0"/>
          </a:p>
        </p:txBody>
      </p:sp>
      <p:sp>
        <p:nvSpPr>
          <p:cNvPr id="3" name="Text 1"/>
          <p:cNvSpPr/>
          <p:nvPr/>
        </p:nvSpPr>
        <p:spPr>
          <a:xfrm>
            <a:off x="661574" y="2744688"/>
            <a:ext cx="11478132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Переставь буквы в словах местами так, чтобы получились новые существительные. Все буквы должны быть использованы!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661574" y="3195340"/>
            <a:ext cx="3512653" cy="1765300"/>
          </a:xfrm>
          <a:prstGeom prst="roundRect">
            <a:avLst>
              <a:gd name="adj" fmla="val 1405"/>
            </a:avLst>
          </a:prstGeom>
          <a:solidFill>
            <a:srgbClr val="EEE8DD"/>
          </a:solidFill>
          <a:ln/>
        </p:spPr>
      </p:sp>
      <p:sp>
        <p:nvSpPr>
          <p:cNvPr id="5" name="Text 3"/>
          <p:cNvSpPr/>
          <p:nvPr/>
        </p:nvSpPr>
        <p:spPr>
          <a:xfrm>
            <a:off x="826868" y="3360638"/>
            <a:ext cx="2067369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Слово 1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826868" y="3718322"/>
            <a:ext cx="3182064" cy="7131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445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А Р П Т А</a:t>
            </a:r>
            <a:endParaRPr lang="en-US" sz="4450" dirty="0"/>
          </a:p>
        </p:txBody>
      </p:sp>
      <p:sp>
        <p:nvSpPr>
          <p:cNvPr id="7" name="Text 5"/>
          <p:cNvSpPr/>
          <p:nvPr/>
        </p:nvSpPr>
        <p:spPr>
          <a:xfrm>
            <a:off x="826868" y="4530725"/>
            <a:ext cx="3182064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Школьная мебель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4339521" y="3195340"/>
            <a:ext cx="3512653" cy="1765300"/>
          </a:xfrm>
          <a:prstGeom prst="roundRect">
            <a:avLst>
              <a:gd name="adj" fmla="val 1405"/>
            </a:avLst>
          </a:prstGeom>
          <a:solidFill>
            <a:srgbClr val="EEE8DD"/>
          </a:solidFill>
          <a:ln/>
        </p:spPr>
      </p:sp>
      <p:sp>
        <p:nvSpPr>
          <p:cNvPr id="9" name="Text 7"/>
          <p:cNvSpPr/>
          <p:nvPr/>
        </p:nvSpPr>
        <p:spPr>
          <a:xfrm>
            <a:off x="4504815" y="3360638"/>
            <a:ext cx="2067369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Слово 2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4504815" y="3718322"/>
            <a:ext cx="3182064" cy="7131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445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К О Л Н О</a:t>
            </a:r>
            <a:endParaRPr lang="en-US" sz="4450" dirty="0"/>
          </a:p>
        </p:txBody>
      </p:sp>
      <p:sp>
        <p:nvSpPr>
          <p:cNvPr id="11" name="Text 9"/>
          <p:cNvSpPr/>
          <p:nvPr/>
        </p:nvSpPr>
        <p:spPr>
          <a:xfrm>
            <a:off x="4504815" y="4530725"/>
            <a:ext cx="3182064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Прядка волос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8017468" y="3195340"/>
            <a:ext cx="3512653" cy="1765300"/>
          </a:xfrm>
          <a:prstGeom prst="roundRect">
            <a:avLst>
              <a:gd name="adj" fmla="val 1405"/>
            </a:avLst>
          </a:prstGeom>
          <a:solidFill>
            <a:srgbClr val="EEE8DD"/>
          </a:solidFill>
          <a:ln/>
        </p:spPr>
      </p:sp>
      <p:sp>
        <p:nvSpPr>
          <p:cNvPr id="13" name="Text 11"/>
          <p:cNvSpPr/>
          <p:nvPr/>
        </p:nvSpPr>
        <p:spPr>
          <a:xfrm>
            <a:off x="8182762" y="3360638"/>
            <a:ext cx="2067369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Слово 3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8182762" y="3718322"/>
            <a:ext cx="3182064" cy="7131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445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А Р Т В А</a:t>
            </a:r>
            <a:endParaRPr lang="en-US" sz="4450" dirty="0"/>
          </a:p>
        </p:txBody>
      </p:sp>
      <p:sp>
        <p:nvSpPr>
          <p:cNvPr id="15" name="Text 13"/>
          <p:cNvSpPr/>
          <p:nvPr/>
        </p:nvSpPr>
        <p:spPr>
          <a:xfrm>
            <a:off x="8182762" y="4530725"/>
            <a:ext cx="3182064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Зеленеет на лугу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61574" y="1473795"/>
            <a:ext cx="2619806" cy="310952"/>
          </a:xfrm>
          <a:prstGeom prst="roundRect">
            <a:avLst>
              <a:gd name="adj" fmla="val 6383"/>
            </a:avLst>
          </a:prstGeom>
          <a:solidFill>
            <a:srgbClr val="ECE6DF"/>
          </a:solidFill>
          <a:ln/>
        </p:spPr>
      </p:sp>
      <p:sp>
        <p:nvSpPr>
          <p:cNvPr id="3" name="Text 1"/>
          <p:cNvSpPr/>
          <p:nvPr/>
        </p:nvSpPr>
        <p:spPr>
          <a:xfrm>
            <a:off x="760790" y="1523405"/>
            <a:ext cx="3030958" cy="2117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ОТВЕТ ДЛЯ УЧИТЕЛЯ — ИСПЫТАНИЕ 1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661574" y="1850827"/>
            <a:ext cx="7299638" cy="516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25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Анаграммы: Правильные ответы</a:t>
            </a:r>
            <a:endParaRPr lang="en-US" sz="325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61574" y="2615605"/>
            <a:ext cx="3512653" cy="1751707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293880" y="2727623"/>
            <a:ext cx="248041" cy="31005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95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1</a:t>
            </a:r>
            <a:endParaRPr lang="en-US" sz="1950" dirty="0"/>
          </a:p>
        </p:txBody>
      </p:sp>
      <p:sp>
        <p:nvSpPr>
          <p:cNvPr id="7" name="Text 4"/>
          <p:cNvSpPr/>
          <p:nvPr/>
        </p:nvSpPr>
        <p:spPr>
          <a:xfrm>
            <a:off x="845918" y="3296047"/>
            <a:ext cx="2067369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А Р П Т А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845918" y="3653730"/>
            <a:ext cx="3143965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b="1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ПАРТА</a:t>
            </a:r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— школьная мебель, за которой сидят ученики.</a:t>
            </a:r>
            <a:endParaRPr lang="en-US" sz="1300" dirty="0"/>
          </a:p>
        </p:txBody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39521" y="2615605"/>
            <a:ext cx="3512653" cy="1751707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5971827" y="2727623"/>
            <a:ext cx="248041" cy="31005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95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2</a:t>
            </a:r>
            <a:endParaRPr lang="en-US" sz="1950" dirty="0"/>
          </a:p>
        </p:txBody>
      </p:sp>
      <p:sp>
        <p:nvSpPr>
          <p:cNvPr id="11" name="Text 7"/>
          <p:cNvSpPr/>
          <p:nvPr/>
        </p:nvSpPr>
        <p:spPr>
          <a:xfrm>
            <a:off x="4523865" y="3296047"/>
            <a:ext cx="2067369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К О Л Н О</a:t>
            </a:r>
            <a:endParaRPr lang="en-US" sz="1600" dirty="0"/>
          </a:p>
        </p:txBody>
      </p:sp>
      <p:sp>
        <p:nvSpPr>
          <p:cNvPr id="12" name="Text 8"/>
          <p:cNvSpPr/>
          <p:nvPr/>
        </p:nvSpPr>
        <p:spPr>
          <a:xfrm>
            <a:off x="4523865" y="3653730"/>
            <a:ext cx="3143965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b="1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ЛОКОН</a:t>
            </a:r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— прядка завитых волос.</a:t>
            </a:r>
            <a:endParaRPr lang="en-US" sz="1300" dirty="0"/>
          </a:p>
        </p:txBody>
      </p:sp>
      <p:pic>
        <p:nvPicPr>
          <p:cNvPr id="13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017468" y="2615605"/>
            <a:ext cx="3512653" cy="1751707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9649774" y="2727623"/>
            <a:ext cx="248041" cy="31005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95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3</a:t>
            </a:r>
            <a:endParaRPr lang="en-US" sz="1950" dirty="0"/>
          </a:p>
        </p:txBody>
      </p:sp>
      <p:sp>
        <p:nvSpPr>
          <p:cNvPr id="15" name="Text 10"/>
          <p:cNvSpPr/>
          <p:nvPr/>
        </p:nvSpPr>
        <p:spPr>
          <a:xfrm>
            <a:off x="8201812" y="3296047"/>
            <a:ext cx="2067369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А Р Т В А</a:t>
            </a:r>
            <a:endParaRPr lang="en-US" sz="1600" dirty="0"/>
          </a:p>
        </p:txBody>
      </p:sp>
      <p:sp>
        <p:nvSpPr>
          <p:cNvPr id="16" name="Text 11"/>
          <p:cNvSpPr/>
          <p:nvPr/>
        </p:nvSpPr>
        <p:spPr>
          <a:xfrm>
            <a:off x="8201812" y="3653730"/>
            <a:ext cx="3143965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b="1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ТРАВА</a:t>
            </a:r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— зелёное растение, которое растёт на лугу.</a:t>
            </a:r>
            <a:endParaRPr lang="en-US" sz="1300" dirty="0"/>
          </a:p>
        </p:txBody>
      </p:sp>
      <p:sp>
        <p:nvSpPr>
          <p:cNvPr id="17" name="Shape 12"/>
          <p:cNvSpPr/>
          <p:nvPr/>
        </p:nvSpPr>
        <p:spPr>
          <a:xfrm>
            <a:off x="661574" y="4553347"/>
            <a:ext cx="10868547" cy="644823"/>
          </a:xfrm>
          <a:prstGeom prst="roundRect">
            <a:avLst>
              <a:gd name="adj" fmla="val 3847"/>
            </a:avLst>
          </a:prstGeom>
          <a:solidFill>
            <a:srgbClr val="B6FCB8"/>
          </a:solidFill>
          <a:ln/>
        </p:spPr>
      </p:sp>
      <p:pic>
        <p:nvPicPr>
          <p:cNvPr id="18" name="Image 3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6868" y="4793059"/>
            <a:ext cx="206667" cy="165298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1198830" y="4743450"/>
            <a:ext cx="10775581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Все буквы в каждом слове должны быть использованы без остатка — это главное условие анаграммы!</a:t>
            </a:r>
            <a:endParaRPr lang="en-US" sz="13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9809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1156295"/>
            <a:ext cx="6296860" cy="10334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25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Испытание 2: Превращение слов</a:t>
            </a:r>
            <a:endParaRPr lang="en-US" sz="3250" dirty="0"/>
          </a:p>
        </p:txBody>
      </p:sp>
      <p:sp>
        <p:nvSpPr>
          <p:cNvPr id="4" name="Text 1"/>
          <p:cNvSpPr/>
          <p:nvPr/>
        </p:nvSpPr>
        <p:spPr>
          <a:xfrm>
            <a:off x="661475" y="2437805"/>
            <a:ext cx="6296860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Отгадай слово по описанию. Затем замени в нём всего </a:t>
            </a:r>
            <a:pPr algn="l" indent="0" marL="0">
              <a:lnSpc>
                <a:spcPct val="133000"/>
              </a:lnSpc>
              <a:buNone/>
            </a:pPr>
            <a:r>
              <a:rPr lang="en-US" sz="1300" b="1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ОДНУ</a:t>
            </a:r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букву так, чтобы получилось совершенно новое слово:</a:t>
            </a:r>
            <a:endParaRPr lang="en-US" sz="1300" dirty="0"/>
          </a:p>
        </p:txBody>
      </p:sp>
      <p:sp>
        <p:nvSpPr>
          <p:cNvPr id="5" name="Shape 2"/>
          <p:cNvSpPr/>
          <p:nvPr/>
        </p:nvSpPr>
        <p:spPr>
          <a:xfrm>
            <a:off x="542415" y="3153073"/>
            <a:ext cx="3184842" cy="1531739"/>
          </a:xfrm>
          <a:prstGeom prst="roundRect">
            <a:avLst>
              <a:gd name="adj" fmla="val 1620"/>
            </a:avLst>
          </a:prstGeom>
          <a:solidFill>
            <a:srgbClr val="D3C5B6"/>
          </a:solidFill>
          <a:ln/>
        </p:spPr>
      </p:sp>
      <p:sp>
        <p:nvSpPr>
          <p:cNvPr id="6" name="Text 3"/>
          <p:cNvSpPr/>
          <p:nvPr/>
        </p:nvSpPr>
        <p:spPr>
          <a:xfrm>
            <a:off x="707710" y="3318371"/>
            <a:ext cx="2676954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С буквой «К»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707710" y="3742134"/>
            <a:ext cx="2854254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Я золотой головной убор короля. Меня надевают на голову во время торжественных церемоний.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4017961" y="3318371"/>
            <a:ext cx="2676954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С буквой «В»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4017961" y="3742134"/>
            <a:ext cx="2946723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Я хитрая дикая птица, кричащая «Кар!». Меня можно встретить в парке или в лесу.</a:t>
            </a:r>
            <a:endParaRPr lang="en-US" sz="1300" dirty="0"/>
          </a:p>
        </p:txBody>
      </p:sp>
      <p:sp>
        <p:nvSpPr>
          <p:cNvPr id="10" name="Shape 7"/>
          <p:cNvSpPr/>
          <p:nvPr/>
        </p:nvSpPr>
        <p:spPr>
          <a:xfrm>
            <a:off x="661475" y="4870847"/>
            <a:ext cx="6296860" cy="644823"/>
          </a:xfrm>
          <a:prstGeom prst="roundRect">
            <a:avLst>
              <a:gd name="adj" fmla="val 3847"/>
            </a:avLst>
          </a:prstGeom>
          <a:solidFill>
            <a:srgbClr val="E2D9CF"/>
          </a:solidFill>
          <a:ln/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6769" y="5110559"/>
            <a:ext cx="206667" cy="165298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1198731" y="5060950"/>
            <a:ext cx="6203894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Замени только одну букву — и одно слово превратится в другое!</a:t>
            </a:r>
            <a:endParaRPr lang="en-US" sz="13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61574" y="1003895"/>
            <a:ext cx="2636772" cy="310952"/>
          </a:xfrm>
          <a:prstGeom prst="roundRect">
            <a:avLst>
              <a:gd name="adj" fmla="val 6383"/>
            </a:avLst>
          </a:prstGeom>
          <a:solidFill>
            <a:srgbClr val="ECE6DF"/>
          </a:solidFill>
          <a:ln/>
        </p:spPr>
      </p:sp>
      <p:sp>
        <p:nvSpPr>
          <p:cNvPr id="3" name="Text 1"/>
          <p:cNvSpPr/>
          <p:nvPr/>
        </p:nvSpPr>
        <p:spPr>
          <a:xfrm>
            <a:off x="760790" y="1053505"/>
            <a:ext cx="3047924" cy="2117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ОТВЕТ ДЛЯ УЧИТЕЛЯ — ИСПЫТАНИЕ 2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661574" y="1380927"/>
            <a:ext cx="7288328" cy="516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25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Метаграммы: Правильный ответ</a:t>
            </a:r>
            <a:endParaRPr lang="en-US" sz="325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1574" y="2145705"/>
            <a:ext cx="5434273" cy="661491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826868" y="2972495"/>
            <a:ext cx="2067369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С буквой «К»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6868" y="3330178"/>
            <a:ext cx="5103685" cy="7131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445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КОРОНА</a:t>
            </a:r>
            <a:endParaRPr lang="en-US" sz="4450" dirty="0"/>
          </a:p>
        </p:txBody>
      </p:sp>
      <p:sp>
        <p:nvSpPr>
          <p:cNvPr id="8" name="Text 5"/>
          <p:cNvSpPr/>
          <p:nvPr/>
        </p:nvSpPr>
        <p:spPr>
          <a:xfrm>
            <a:off x="826868" y="4142581"/>
            <a:ext cx="5103685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Золотой головной убор короля</a:t>
            </a:r>
            <a:endParaRPr lang="en-US" sz="1300" dirty="0"/>
          </a:p>
        </p:txBody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848" y="2145705"/>
            <a:ext cx="5434273" cy="661491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6261142" y="2972495"/>
            <a:ext cx="2067369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Меняем К → В</a:t>
            </a:r>
            <a:endParaRPr lang="en-US" sz="1600" dirty="0"/>
          </a:p>
        </p:txBody>
      </p:sp>
      <p:sp>
        <p:nvSpPr>
          <p:cNvPr id="11" name="Text 7"/>
          <p:cNvSpPr/>
          <p:nvPr/>
        </p:nvSpPr>
        <p:spPr>
          <a:xfrm>
            <a:off x="6261142" y="3330178"/>
            <a:ext cx="5103685" cy="7131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445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ВОРОНА</a:t>
            </a:r>
            <a:endParaRPr lang="en-US" sz="4450" dirty="0"/>
          </a:p>
        </p:txBody>
      </p:sp>
      <p:sp>
        <p:nvSpPr>
          <p:cNvPr id="12" name="Text 8"/>
          <p:cNvSpPr/>
          <p:nvPr/>
        </p:nvSpPr>
        <p:spPr>
          <a:xfrm>
            <a:off x="6261142" y="4142581"/>
            <a:ext cx="5103685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Хитрая птица, кричащая «Кар!»</a:t>
            </a:r>
            <a:endParaRPr lang="en-US" sz="1300" dirty="0"/>
          </a:p>
        </p:txBody>
      </p:sp>
      <p:sp>
        <p:nvSpPr>
          <p:cNvPr id="13" name="Shape 9"/>
          <p:cNvSpPr/>
          <p:nvPr/>
        </p:nvSpPr>
        <p:spPr>
          <a:xfrm>
            <a:off x="661574" y="4758531"/>
            <a:ext cx="10868547" cy="909439"/>
          </a:xfrm>
          <a:prstGeom prst="roundRect">
            <a:avLst>
              <a:gd name="adj" fmla="val 2728"/>
            </a:avLst>
          </a:prstGeom>
          <a:solidFill>
            <a:srgbClr val="B6D6FC"/>
          </a:solidFill>
          <a:ln/>
        </p:spPr>
      </p:sp>
      <p:pic>
        <p:nvPicPr>
          <p:cNvPr id="1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868" y="4998244"/>
            <a:ext cx="206667" cy="165298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1198830" y="4948634"/>
            <a:ext cx="10165996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Метаграмма — это загадка, в которой одно слово превращается в другое заменой одной буквы. КОРОНА → ВОРОНА: меняем первую букву «К» на «В».</a:t>
            </a:r>
            <a:endParaRPr lang="en-US" sz="13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574" y="634405"/>
            <a:ext cx="8702656" cy="516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25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Испытание 3: Орфографический сыщик</a:t>
            </a:r>
            <a:endParaRPr lang="en-US" sz="3250" dirty="0"/>
          </a:p>
        </p:txBody>
      </p:sp>
      <p:sp>
        <p:nvSpPr>
          <p:cNvPr id="3" name="Text 1"/>
          <p:cNvSpPr/>
          <p:nvPr/>
        </p:nvSpPr>
        <p:spPr>
          <a:xfrm>
            <a:off x="661574" y="1481832"/>
            <a:ext cx="11478132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В каком слове из четырёх Грамма-монстр допустил ошибку? Найди это слово и напиши его правильно, объяснив правило.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661574" y="1932484"/>
            <a:ext cx="5351626" cy="2062857"/>
          </a:xfrm>
          <a:prstGeom prst="roundRect">
            <a:avLst>
              <a:gd name="adj" fmla="val 1203"/>
            </a:avLst>
          </a:prstGeom>
          <a:solidFill>
            <a:srgbClr val="EEE8DD"/>
          </a:solidFill>
          <a:ln/>
        </p:spPr>
      </p:sp>
      <p:sp>
        <p:nvSpPr>
          <p:cNvPr id="5" name="Shape 3"/>
          <p:cNvSpPr/>
          <p:nvPr/>
        </p:nvSpPr>
        <p:spPr>
          <a:xfrm>
            <a:off x="826868" y="2097782"/>
            <a:ext cx="496081" cy="496094"/>
          </a:xfrm>
          <a:prstGeom prst="roundRect">
            <a:avLst>
              <a:gd name="adj" fmla="val 15358475"/>
            </a:avLst>
          </a:prstGeom>
          <a:solidFill>
            <a:srgbClr val="D3C5B6"/>
          </a:solidFill>
          <a:ln/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63291" y="2234109"/>
            <a:ext cx="223237" cy="22324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826868" y="2759174"/>
            <a:ext cx="2067369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Карточка 1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826868" y="3116858"/>
            <a:ext cx="5021038" cy="7131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445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Чудесный</a:t>
            </a:r>
            <a:endParaRPr lang="en-US" sz="4450" dirty="0"/>
          </a:p>
        </p:txBody>
      </p:sp>
      <p:sp>
        <p:nvSpPr>
          <p:cNvPr id="9" name="Shape 6"/>
          <p:cNvSpPr/>
          <p:nvPr/>
        </p:nvSpPr>
        <p:spPr>
          <a:xfrm>
            <a:off x="6178495" y="1932484"/>
            <a:ext cx="5351626" cy="2062857"/>
          </a:xfrm>
          <a:prstGeom prst="roundRect">
            <a:avLst>
              <a:gd name="adj" fmla="val 1203"/>
            </a:avLst>
          </a:prstGeom>
          <a:solidFill>
            <a:srgbClr val="EEE8DD"/>
          </a:solidFill>
          <a:ln/>
        </p:spPr>
      </p:sp>
      <p:sp>
        <p:nvSpPr>
          <p:cNvPr id="10" name="Shape 7"/>
          <p:cNvSpPr/>
          <p:nvPr/>
        </p:nvSpPr>
        <p:spPr>
          <a:xfrm>
            <a:off x="6343789" y="2097782"/>
            <a:ext cx="496081" cy="496094"/>
          </a:xfrm>
          <a:prstGeom prst="roundRect">
            <a:avLst>
              <a:gd name="adj" fmla="val 15358475"/>
            </a:avLst>
          </a:prstGeom>
          <a:solidFill>
            <a:srgbClr val="D3C5B6"/>
          </a:solidFill>
          <a:ln/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80211" y="2234109"/>
            <a:ext cx="223237" cy="223242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6343789" y="2759174"/>
            <a:ext cx="2067369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Карточка 2</a:t>
            </a:r>
            <a:endParaRPr lang="en-US" sz="1600" dirty="0"/>
          </a:p>
        </p:txBody>
      </p:sp>
      <p:sp>
        <p:nvSpPr>
          <p:cNvPr id="13" name="Text 9"/>
          <p:cNvSpPr/>
          <p:nvPr/>
        </p:nvSpPr>
        <p:spPr>
          <a:xfrm>
            <a:off x="6343789" y="3116858"/>
            <a:ext cx="5021038" cy="7131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445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Ночной</a:t>
            </a:r>
            <a:endParaRPr lang="en-US" sz="4450" dirty="0"/>
          </a:p>
        </p:txBody>
      </p:sp>
      <p:sp>
        <p:nvSpPr>
          <p:cNvPr id="14" name="Shape 10"/>
          <p:cNvSpPr/>
          <p:nvPr/>
        </p:nvSpPr>
        <p:spPr>
          <a:xfrm>
            <a:off x="661574" y="4160639"/>
            <a:ext cx="5351626" cy="2062857"/>
          </a:xfrm>
          <a:prstGeom prst="roundRect">
            <a:avLst>
              <a:gd name="adj" fmla="val 1203"/>
            </a:avLst>
          </a:prstGeom>
          <a:solidFill>
            <a:srgbClr val="EEE8DD"/>
          </a:solidFill>
          <a:ln/>
        </p:spPr>
      </p:sp>
      <p:sp>
        <p:nvSpPr>
          <p:cNvPr id="15" name="Shape 11"/>
          <p:cNvSpPr/>
          <p:nvPr/>
        </p:nvSpPr>
        <p:spPr>
          <a:xfrm>
            <a:off x="826868" y="4325938"/>
            <a:ext cx="496081" cy="496094"/>
          </a:xfrm>
          <a:prstGeom prst="roundRect">
            <a:avLst>
              <a:gd name="adj" fmla="val 15358475"/>
            </a:avLst>
          </a:prstGeom>
          <a:solidFill>
            <a:srgbClr val="D3C5B6"/>
          </a:solidFill>
          <a:ln/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3291" y="4462264"/>
            <a:ext cx="223237" cy="223242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826868" y="4987330"/>
            <a:ext cx="2067369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Карточка 3</a:t>
            </a:r>
            <a:endParaRPr lang="en-US" sz="1600" dirty="0"/>
          </a:p>
        </p:txBody>
      </p:sp>
      <p:sp>
        <p:nvSpPr>
          <p:cNvPr id="18" name="Text 13"/>
          <p:cNvSpPr/>
          <p:nvPr/>
        </p:nvSpPr>
        <p:spPr>
          <a:xfrm>
            <a:off x="826868" y="5345013"/>
            <a:ext cx="5021038" cy="7131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445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Треснуло</a:t>
            </a:r>
            <a:endParaRPr lang="en-US" sz="4450" dirty="0"/>
          </a:p>
        </p:txBody>
      </p:sp>
      <p:sp>
        <p:nvSpPr>
          <p:cNvPr id="19" name="Shape 14"/>
          <p:cNvSpPr/>
          <p:nvPr/>
        </p:nvSpPr>
        <p:spPr>
          <a:xfrm>
            <a:off x="6178495" y="4160639"/>
            <a:ext cx="5351626" cy="2062857"/>
          </a:xfrm>
          <a:prstGeom prst="roundRect">
            <a:avLst>
              <a:gd name="adj" fmla="val 1203"/>
            </a:avLst>
          </a:prstGeom>
          <a:solidFill>
            <a:srgbClr val="EEE8DD"/>
          </a:solidFill>
          <a:ln/>
        </p:spPr>
      </p:sp>
      <p:sp>
        <p:nvSpPr>
          <p:cNvPr id="20" name="Shape 15"/>
          <p:cNvSpPr/>
          <p:nvPr/>
        </p:nvSpPr>
        <p:spPr>
          <a:xfrm>
            <a:off x="6343789" y="4325938"/>
            <a:ext cx="496081" cy="496094"/>
          </a:xfrm>
          <a:prstGeom prst="roundRect">
            <a:avLst>
              <a:gd name="adj" fmla="val 15358475"/>
            </a:avLst>
          </a:prstGeom>
          <a:solidFill>
            <a:srgbClr val="D3C5B6"/>
          </a:solidFill>
          <a:ln/>
        </p:spPr>
      </p:sp>
      <p:pic>
        <p:nvPicPr>
          <p:cNvPr id="21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480211" y="4462264"/>
            <a:ext cx="223237" cy="223242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6343789" y="4987330"/>
            <a:ext cx="2067369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Карточка 4</a:t>
            </a:r>
            <a:endParaRPr lang="en-US" sz="1600" dirty="0"/>
          </a:p>
        </p:txBody>
      </p:sp>
      <p:sp>
        <p:nvSpPr>
          <p:cNvPr id="23" name="Text 17"/>
          <p:cNvSpPr/>
          <p:nvPr/>
        </p:nvSpPr>
        <p:spPr>
          <a:xfrm>
            <a:off x="6343789" y="5345013"/>
            <a:ext cx="5021038" cy="7131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445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Грусный</a:t>
            </a:r>
            <a:endParaRPr lang="en-US" sz="44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61574" y="926405"/>
            <a:ext cx="2635879" cy="310952"/>
          </a:xfrm>
          <a:prstGeom prst="roundRect">
            <a:avLst>
              <a:gd name="adj" fmla="val 6383"/>
            </a:avLst>
          </a:prstGeom>
          <a:solidFill>
            <a:srgbClr val="ECE6DF"/>
          </a:solidFill>
          <a:ln/>
        </p:spPr>
      </p:sp>
      <p:sp>
        <p:nvSpPr>
          <p:cNvPr id="3" name="Text 1"/>
          <p:cNvSpPr/>
          <p:nvPr/>
        </p:nvSpPr>
        <p:spPr>
          <a:xfrm>
            <a:off x="760790" y="976015"/>
            <a:ext cx="3047031" cy="2117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ОТВЕТ ДЛЯ УЧИТЕЛЯ — ИСПЫТАНИЕ 3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661574" y="1303437"/>
            <a:ext cx="9900395" cy="516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25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Орфографический сыщик: Правильный ответ</a:t>
            </a:r>
            <a:endParaRPr lang="en-US" sz="3250" dirty="0"/>
          </a:p>
        </p:txBody>
      </p:sp>
      <p:sp>
        <p:nvSpPr>
          <p:cNvPr id="5" name="Shape 3"/>
          <p:cNvSpPr/>
          <p:nvPr/>
        </p:nvSpPr>
        <p:spPr>
          <a:xfrm>
            <a:off x="542515" y="2068215"/>
            <a:ext cx="5470686" cy="3863380"/>
          </a:xfrm>
          <a:prstGeom prst="roundRect">
            <a:avLst>
              <a:gd name="adj" fmla="val 642"/>
            </a:avLst>
          </a:prstGeom>
          <a:solidFill>
            <a:srgbClr val="D3C5B6"/>
          </a:solidFill>
          <a:ln/>
        </p:spPr>
      </p:sp>
      <p:sp>
        <p:nvSpPr>
          <p:cNvPr id="6" name="Text 4"/>
          <p:cNvSpPr/>
          <p:nvPr/>
        </p:nvSpPr>
        <p:spPr>
          <a:xfrm>
            <a:off x="707809" y="2233513"/>
            <a:ext cx="2676954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Ошибка найдена!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403016" y="2657277"/>
            <a:ext cx="5749682" cy="10336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650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Грусный</a:t>
            </a:r>
            <a:endParaRPr lang="en-US" sz="6500" dirty="0"/>
          </a:p>
        </p:txBody>
      </p:sp>
      <p:sp>
        <p:nvSpPr>
          <p:cNvPr id="8" name="Text 6"/>
          <p:cNvSpPr/>
          <p:nvPr/>
        </p:nvSpPr>
        <p:spPr>
          <a:xfrm>
            <a:off x="707809" y="3856236"/>
            <a:ext cx="5749682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Написано </a:t>
            </a:r>
            <a:pPr algn="l" indent="0" marL="0">
              <a:lnSpc>
                <a:spcPct val="133000"/>
              </a:lnSpc>
              <a:buNone/>
            </a:pPr>
            <a:r>
              <a:rPr lang="en-US" sz="1300" b="1" dirty="0">
                <a:solidFill>
                  <a:srgbClr val="00000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неверно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6303904" y="2233513"/>
            <a:ext cx="3011611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Правильное написание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5999112" y="2657277"/>
            <a:ext cx="5842152" cy="10336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650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ГРУСТНЫЙ</a:t>
            </a:r>
            <a:endParaRPr lang="en-US" sz="6500" dirty="0"/>
          </a:p>
        </p:txBody>
      </p:sp>
      <p:sp>
        <p:nvSpPr>
          <p:cNvPr id="11" name="Text 9"/>
          <p:cNvSpPr/>
          <p:nvPr/>
        </p:nvSpPr>
        <p:spPr>
          <a:xfrm>
            <a:off x="6303904" y="3856236"/>
            <a:ext cx="5232567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Непроизносимая согласная </a:t>
            </a:r>
            <a:pPr algn="l" indent="0" marL="0">
              <a:lnSpc>
                <a:spcPct val="133000"/>
              </a:lnSpc>
              <a:buNone/>
            </a:pPr>
            <a:r>
              <a:rPr lang="en-US" sz="1300" b="1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«Т»</a:t>
            </a:r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— проверочное слово: </a:t>
            </a:r>
            <a:pPr algn="l" indent="0" marL="0">
              <a:lnSpc>
                <a:spcPct val="133000"/>
              </a:lnSpc>
              <a:buNone/>
            </a:pPr>
            <a:r>
              <a:rPr lang="en-US" sz="1300" b="1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грустить</a:t>
            </a:r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.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6303904" y="4571504"/>
            <a:ext cx="5232567" cy="1174055"/>
          </a:xfrm>
          <a:prstGeom prst="roundRect">
            <a:avLst>
              <a:gd name="adj" fmla="val 2113"/>
            </a:avLst>
          </a:prstGeom>
          <a:solidFill>
            <a:srgbClr val="B6D6FC"/>
          </a:solidFill>
          <a:ln/>
        </p:spPr>
      </p:sp>
      <p:pic>
        <p:nvPicPr>
          <p:cNvPr id="1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69198" y="4811216"/>
            <a:ext cx="206667" cy="165298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6841160" y="4761607"/>
            <a:ext cx="4530016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Правило: чтобы проверить непроизносимую согласную, нужно подобрать однокоренное слово, в котором эта согласная слышится отчётливо.</a:t>
            </a:r>
            <a:endParaRPr lang="en-US" sz="13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23042" y="599579"/>
            <a:ext cx="6811594" cy="4832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00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Испытание 4: Слова внутри слов</a:t>
            </a:r>
            <a:endParaRPr lang="en-US" sz="3000" dirty="0"/>
          </a:p>
        </p:txBody>
      </p:sp>
      <p:sp>
        <p:nvSpPr>
          <p:cNvPr id="4" name="Text 1"/>
          <p:cNvSpPr/>
          <p:nvPr/>
        </p:nvSpPr>
        <p:spPr>
          <a:xfrm>
            <a:off x="5223042" y="1299766"/>
            <a:ext cx="6317497" cy="4788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12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Внутри больших слов спрятались другие короткие слова. Найди их, не меняя порядок букв!</a:t>
            </a:r>
            <a:endParaRPr lang="en-US" sz="1200" dirty="0"/>
          </a:p>
        </p:txBody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03992" y="1941314"/>
            <a:ext cx="6336546" cy="1342628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5453819" y="2114947"/>
            <a:ext cx="1933328" cy="2416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Слово 1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5742340" y="2443361"/>
            <a:ext cx="5335950" cy="6669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42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ПОБЕДА</a:t>
            </a:r>
            <a:endParaRPr lang="en-US" sz="4200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03992" y="3428504"/>
            <a:ext cx="6336546" cy="1342628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5453819" y="3602137"/>
            <a:ext cx="1933328" cy="2416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Слово 2</a:t>
            </a:r>
            <a:endParaRPr lang="en-US" sz="1500" dirty="0"/>
          </a:p>
        </p:txBody>
      </p:sp>
      <p:sp>
        <p:nvSpPr>
          <p:cNvPr id="10" name="Text 5"/>
          <p:cNvSpPr/>
          <p:nvPr/>
        </p:nvSpPr>
        <p:spPr>
          <a:xfrm>
            <a:off x="5742340" y="3930551"/>
            <a:ext cx="5335950" cy="6669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42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УДОЧКА</a:t>
            </a:r>
            <a:endParaRPr lang="en-US" sz="4200" dirty="0"/>
          </a:p>
        </p:txBody>
      </p:sp>
      <p:pic>
        <p:nvPicPr>
          <p:cNvPr id="11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203992" y="4915694"/>
            <a:ext cx="6336546" cy="1342628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5453819" y="5089327"/>
            <a:ext cx="1933328" cy="2416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Слово 3</a:t>
            </a:r>
            <a:endParaRPr lang="en-US" sz="1500" dirty="0"/>
          </a:p>
        </p:txBody>
      </p:sp>
      <p:sp>
        <p:nvSpPr>
          <p:cNvPr id="13" name="Text 7"/>
          <p:cNvSpPr/>
          <p:nvPr/>
        </p:nvSpPr>
        <p:spPr>
          <a:xfrm>
            <a:off x="5742340" y="5417741"/>
            <a:ext cx="5335950" cy="6669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42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СТРОЙКА</a:t>
            </a:r>
            <a:endParaRPr lang="en-US" sz="4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61574" y="2117030"/>
            <a:ext cx="2637664" cy="310952"/>
          </a:xfrm>
          <a:prstGeom prst="roundRect">
            <a:avLst>
              <a:gd name="adj" fmla="val 6383"/>
            </a:avLst>
          </a:prstGeom>
          <a:solidFill>
            <a:srgbClr val="ECE6DF"/>
          </a:solidFill>
          <a:ln/>
        </p:spPr>
      </p:sp>
      <p:sp>
        <p:nvSpPr>
          <p:cNvPr id="3" name="Text 1"/>
          <p:cNvSpPr/>
          <p:nvPr/>
        </p:nvSpPr>
        <p:spPr>
          <a:xfrm>
            <a:off x="760790" y="2166640"/>
            <a:ext cx="3048817" cy="2117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ОТВЕТ ДЛЯ УЧИТЕЛЯ — ИСПЫТАНИЕ 4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661574" y="2494062"/>
            <a:ext cx="8718828" cy="516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25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Слова внутри слов: Правильные ответы</a:t>
            </a:r>
            <a:endParaRPr lang="en-US" sz="3250" dirty="0"/>
          </a:p>
        </p:txBody>
      </p:sp>
      <p:sp>
        <p:nvSpPr>
          <p:cNvPr id="5" name="Shape 3"/>
          <p:cNvSpPr/>
          <p:nvPr/>
        </p:nvSpPr>
        <p:spPr>
          <a:xfrm>
            <a:off x="661574" y="3258840"/>
            <a:ext cx="3512653" cy="1482130"/>
          </a:xfrm>
          <a:prstGeom prst="roundRect">
            <a:avLst>
              <a:gd name="adj" fmla="val 1674"/>
            </a:avLst>
          </a:prstGeom>
          <a:solidFill>
            <a:srgbClr val="EEE8DD"/>
          </a:solidFill>
          <a:ln/>
        </p:spPr>
      </p:sp>
      <p:sp>
        <p:nvSpPr>
          <p:cNvPr id="6" name="Text 4"/>
          <p:cNvSpPr/>
          <p:nvPr/>
        </p:nvSpPr>
        <p:spPr>
          <a:xfrm>
            <a:off x="826868" y="3424138"/>
            <a:ext cx="2067369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по</a:t>
            </a:r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746558"/>
                </a:solidFill>
                <a:highlight>
                  <a:srgbClr val="D3C5B6"/>
                </a:highlight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ОБЕД</a:t>
            </a:r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а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826868" y="3781822"/>
            <a:ext cx="3182064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В слове </a:t>
            </a:r>
            <a:pPr algn="l" indent="0" marL="0">
              <a:lnSpc>
                <a:spcPct val="133000"/>
              </a:lnSpc>
              <a:buNone/>
            </a:pPr>
            <a:r>
              <a:rPr lang="en-US" sz="1300" b="1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ПОБЕДА</a:t>
            </a:r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спряталось слово </a:t>
            </a:r>
            <a:pPr algn="l" indent="0" marL="0">
              <a:lnSpc>
                <a:spcPct val="133000"/>
              </a:lnSpc>
              <a:buNone/>
            </a:pPr>
            <a:r>
              <a:rPr lang="en-US" sz="1300" b="1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ОБЕД</a:t>
            </a:r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— вкусная еда в середине дня.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4339521" y="3258840"/>
            <a:ext cx="3512653" cy="1482130"/>
          </a:xfrm>
          <a:prstGeom prst="roundRect">
            <a:avLst>
              <a:gd name="adj" fmla="val 1674"/>
            </a:avLst>
          </a:prstGeom>
          <a:solidFill>
            <a:srgbClr val="EEE8DD"/>
          </a:solidFill>
          <a:ln/>
        </p:spPr>
      </p:sp>
      <p:sp>
        <p:nvSpPr>
          <p:cNvPr id="9" name="Text 7"/>
          <p:cNvSpPr/>
          <p:nvPr/>
        </p:nvSpPr>
        <p:spPr>
          <a:xfrm>
            <a:off x="4504815" y="3424138"/>
            <a:ext cx="2067369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у</a:t>
            </a:r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746558"/>
                </a:solidFill>
                <a:highlight>
                  <a:srgbClr val="D3C5B6"/>
                </a:highlight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ДОЧК</a:t>
            </a:r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а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4504815" y="3781822"/>
            <a:ext cx="3182064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В слове </a:t>
            </a:r>
            <a:pPr algn="l" indent="0" marL="0">
              <a:lnSpc>
                <a:spcPct val="133000"/>
              </a:lnSpc>
              <a:buNone/>
            </a:pPr>
            <a:r>
              <a:rPr lang="en-US" sz="1300" b="1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УДОЧКА</a:t>
            </a:r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спряталось слово </a:t>
            </a:r>
            <a:pPr algn="l" indent="0" marL="0">
              <a:lnSpc>
                <a:spcPct val="133000"/>
              </a:lnSpc>
              <a:buNone/>
            </a:pPr>
            <a:r>
              <a:rPr lang="en-US" sz="1300" b="1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ДОЧКА</a:t>
            </a:r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— дочь, девочка.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8017468" y="3258840"/>
            <a:ext cx="3512653" cy="1482130"/>
          </a:xfrm>
          <a:prstGeom prst="roundRect">
            <a:avLst>
              <a:gd name="adj" fmla="val 1674"/>
            </a:avLst>
          </a:prstGeom>
          <a:solidFill>
            <a:srgbClr val="EEE8DD"/>
          </a:solidFill>
          <a:ln/>
        </p:spPr>
      </p:sp>
      <p:sp>
        <p:nvSpPr>
          <p:cNvPr id="12" name="Text 10"/>
          <p:cNvSpPr/>
          <p:nvPr/>
        </p:nvSpPr>
        <p:spPr>
          <a:xfrm>
            <a:off x="8182762" y="3424138"/>
            <a:ext cx="2067369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с</a:t>
            </a:r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746558"/>
                </a:solidFill>
                <a:highlight>
                  <a:srgbClr val="D3C5B6"/>
                </a:highlight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ТРОЙК</a:t>
            </a:r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а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8182762" y="3781822"/>
            <a:ext cx="3182064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В слове </a:t>
            </a:r>
            <a:pPr algn="l" indent="0" marL="0">
              <a:lnSpc>
                <a:spcPct val="133000"/>
              </a:lnSpc>
              <a:buNone/>
            </a:pPr>
            <a:r>
              <a:rPr lang="en-US" sz="1300" b="1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СТРОЙКА</a:t>
            </a:r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спряталось слово </a:t>
            </a:r>
            <a:pPr algn="l" indent="0" marL="0">
              <a:lnSpc>
                <a:spcPct val="133000"/>
              </a:lnSpc>
              <a:buNone/>
            </a:pPr>
            <a:r>
              <a:rPr lang="en-US" sz="1300" b="1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ТРОЙКА</a:t>
            </a:r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— ряд из трёх или птичья стая.</a:t>
            </a:r>
            <a:endParaRPr lang="en-US" sz="13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2026-06-11T06:38:48Z</dcterms:created>
  <dcterms:modified xsi:type="dcterms:W3CDTF">2026-06-11T06:38:48Z</dcterms:modified>
</cp:coreProperties>
</file>