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embeddedFontLst>
    <p:embeddedFont>
      <p:font typeface="Sora Medium"/>
      <p:regular r:id="rId201314"/>
    </p:embeddedFont>
    <p:embeddedFont>
      <p:font typeface="Sora Bold"/>
      <p:regular r:id="rId201315"/>
    </p:embeddedFont>
    <p:embeddedFont>
      <p:font typeface="Noto Sans TC"/>
      <p:regular r:id="rId201316"/>
    </p:embeddedFont>
    <p:embeddedFont>
      <p:font typeface="Noto Sans TC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image" Target="../media/image-10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3.png"/><Relationship Id="rId4" Type="http://schemas.openxmlformats.org/officeDocument/2006/relationships/image" Target="../media/image-14-4.svg"/><Relationship Id="rId5" Type="http://schemas.openxmlformats.org/officeDocument/2006/relationships/image" Target="../media/image-14-5.png"/><Relationship Id="rId6" Type="http://schemas.openxmlformats.org/officeDocument/2006/relationships/image" Target="../media/image-14-6.svg"/><Relationship Id="rId7" Type="http://schemas.openxmlformats.org/officeDocument/2006/relationships/image" Target="../media/image-14-7.png"/><Relationship Id="rId8" Type="http://schemas.openxmlformats.org/officeDocument/2006/relationships/image" Target="../media/image-14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sv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image" Target="../media/image-18-6.svg"/><Relationship Id="rId7" Type="http://schemas.openxmlformats.org/officeDocument/2006/relationships/image" Target="../media/image-18-7.png"/><Relationship Id="rId8" Type="http://schemas.openxmlformats.org/officeDocument/2006/relationships/image" Target="../media/image-18-8.png"/><Relationship Id="rId9" Type="http://schemas.openxmlformats.org/officeDocument/2006/relationships/image" Target="../media/image-18-9.svg"/><Relationship Id="rId10" Type="http://schemas.openxmlformats.org/officeDocument/2006/relationships/image" Target="../media/image-18-10.png"/><Relationship Id="rId11" Type="http://schemas.openxmlformats.org/officeDocument/2006/relationships/image" Target="../media/image-18-11.png"/><Relationship Id="rId12" Type="http://schemas.openxmlformats.org/officeDocument/2006/relationships/image" Target="../media/image-18-12.svg"/><Relationship Id="rId13" Type="http://schemas.openxmlformats.org/officeDocument/2006/relationships/image" Target="../media/image-18-13.png"/><Relationship Id="rId14" Type="http://schemas.openxmlformats.org/officeDocument/2006/relationships/image" Target="../media/image-18-14.png"/><Relationship Id="rId15" Type="http://schemas.openxmlformats.org/officeDocument/2006/relationships/image" Target="../media/image-18-15.svg"/><Relationship Id="rId16" Type="http://schemas.openxmlformats.org/officeDocument/2006/relationships/image" Target="../media/image-18-16.png"/><Relationship Id="rId17" Type="http://schemas.openxmlformats.org/officeDocument/2006/relationships/image" Target="../media/image-18-17.png"/><Relationship Id="rId18" Type="http://schemas.openxmlformats.org/officeDocument/2006/relationships/image" Target="../media/image-18-18.svg"/><Relationship Id="rId19" Type="http://schemas.openxmlformats.org/officeDocument/2006/relationships/image" Target="../media/image-18-19.png"/><Relationship Id="rId20" Type="http://schemas.openxmlformats.org/officeDocument/2006/relationships/image" Target="../media/image-18-20.png"/><Relationship Id="rId21" Type="http://schemas.openxmlformats.org/officeDocument/2006/relationships/image" Target="../media/image-18-21.svg"/><Relationship Id="rId22" Type="http://schemas.openxmlformats.org/officeDocument/2006/relationships/image" Target="../media/image-18-22.png"/><Relationship Id="rId23" Type="http://schemas.openxmlformats.org/officeDocument/2006/relationships/image" Target="../media/image-18-23.png"/><Relationship Id="rId24" Type="http://schemas.openxmlformats.org/officeDocument/2006/relationships/image" Target="../media/image-18-24.svg"/><Relationship Id="rId25" Type="http://schemas.openxmlformats.org/officeDocument/2006/relationships/slideLayout" Target="../slideLayouts/slideLayout2.xml"/><Relationship Id="rId26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8302" y="2057301"/>
            <a:ext cx="506320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Тайны планеты Земля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1090883" y="2640112"/>
            <a:ext cx="543804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Географический квест-кругосветка для 3 класса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61475" y="3146623"/>
            <a:ext cx="6296860" cy="16539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Пристегните ремни, юные космонавты и географы! Наша планета полна удивительных загадок. Сегодня мы отправимся в кругосветное путешествие: заглянем в бездну океанов, переплывем жаркие пустыни и поднимемся к самым звездам. Готовы разгадать секреты Земли? Поехали!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599380"/>
            <a:ext cx="1018455" cy="250825"/>
          </a:xfrm>
          <a:prstGeom prst="roundRect">
            <a:avLst>
              <a:gd name="adj" fmla="val 6726"/>
            </a:avLst>
          </a:prstGeom>
          <a:solidFill>
            <a:srgbClr val="00184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5908" y="668536"/>
            <a:ext cx="112412" cy="11241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76" y="641548"/>
            <a:ext cx="1290804" cy="166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ЗАГАДКА №5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61574" y="897930"/>
            <a:ext cx="5198337" cy="439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Секрет 5: Вечная мерзлота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661574" y="1623814"/>
            <a:ext cx="5262828" cy="7801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На каком материке, расположенном на самом юге планеты, нет ни одного города и ни одного государства, зато живут огромные колонии пингвинов?</a:t>
            </a:r>
            <a:endParaRPr lang="en-US" sz="13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525" y="2538313"/>
            <a:ext cx="5281877" cy="5386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78262" y="2697857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А) Гренландия</a:t>
            </a:r>
            <a:endParaRPr lang="en-US" sz="13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2525" y="3196431"/>
            <a:ext cx="5281877" cy="53865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78262" y="3355975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Б) Африка</a:t>
            </a:r>
            <a:endParaRPr lang="en-US" sz="13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2525" y="3854549"/>
            <a:ext cx="5281877" cy="53865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78262" y="4014093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В) Антарктида</a:t>
            </a:r>
            <a:endParaRPr lang="en-US" sz="13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3643" y="1650702"/>
            <a:ext cx="4473364" cy="44734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37743" y="1624310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Ответ: Загадка №5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1475" y="2389088"/>
            <a:ext cx="6296860" cy="2067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500" dirty="0">
                <a:solidFill>
                  <a:srgbClr val="008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В) Антарктида ✓</a:t>
            </a:r>
            <a:endParaRPr lang="en-US" sz="6500" dirty="0"/>
          </a:p>
        </p:txBody>
      </p:sp>
      <p:sp>
        <p:nvSpPr>
          <p:cNvPr id="5" name="Text 2"/>
          <p:cNvSpPr/>
          <p:nvPr/>
        </p:nvSpPr>
        <p:spPr>
          <a:xfrm>
            <a:off x="661475" y="4704457"/>
            <a:ext cx="629686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Антарктида — самый холодный и ветреный материк, покрытый льдом толщиной до 4 км!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968673"/>
            <a:ext cx="1198235" cy="310952"/>
          </a:xfrm>
          <a:prstGeom prst="roundRect">
            <a:avLst>
              <a:gd name="adj" fmla="val 6383"/>
            </a:avLst>
          </a:prstGeom>
          <a:solidFill>
            <a:srgbClr val="00184D"/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2577" y="1057970"/>
            <a:ext cx="132255" cy="13225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30910" y="1018282"/>
            <a:ext cx="1411054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ЗАГАДКА №6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5233360" y="1345704"/>
            <a:ext cx="576724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Секрет 6: Ночной фонарь</a:t>
            </a:r>
            <a:endParaRPr lang="en-US" sz="3250" dirty="0"/>
          </a:p>
        </p:txBody>
      </p:sp>
      <p:sp>
        <p:nvSpPr>
          <p:cNvPr id="7" name="Text 3"/>
          <p:cNvSpPr/>
          <p:nvPr/>
        </p:nvSpPr>
        <p:spPr>
          <a:xfrm>
            <a:off x="5233360" y="2110482"/>
            <a:ext cx="6296860" cy="992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Этот космический объект является естественным спутником нашей Земли. Он светит по ночам, но только отражённым солнечным светом. О чём идёт речь?</a:t>
            </a:r>
            <a:endParaRPr lang="en-US" sz="1600" dirty="0"/>
          </a:p>
        </p:txBody>
      </p:sp>
      <p:sp>
        <p:nvSpPr>
          <p:cNvPr id="8" name="Shape 4"/>
          <p:cNvSpPr/>
          <p:nvPr/>
        </p:nvSpPr>
        <p:spPr>
          <a:xfrm>
            <a:off x="5233360" y="3288903"/>
            <a:ext cx="6296860" cy="1217513"/>
          </a:xfrm>
          <a:prstGeom prst="roundRect">
            <a:avLst>
              <a:gd name="adj" fmla="val 2038"/>
            </a:avLst>
          </a:prstGeom>
          <a:solidFill>
            <a:srgbClr val="26262B"/>
          </a:solidFill>
          <a:ln/>
        </p:spPr>
      </p:sp>
      <p:sp>
        <p:nvSpPr>
          <p:cNvPr id="9" name="Text 5"/>
          <p:cNvSpPr/>
          <p:nvPr/>
        </p:nvSpPr>
        <p:spPr>
          <a:xfrm>
            <a:off x="5398655" y="345420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Что это такое?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5398655" y="3811885"/>
            <a:ext cx="5966271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Естественный спутник Земли, который не имеет собственного света — он лишь отражает солнечные лучи.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5233360" y="4671715"/>
            <a:ext cx="6296860" cy="1217513"/>
          </a:xfrm>
          <a:prstGeom prst="roundRect">
            <a:avLst>
              <a:gd name="adj" fmla="val 2038"/>
            </a:avLst>
          </a:prstGeom>
          <a:solidFill>
            <a:srgbClr val="26262B"/>
          </a:solidFill>
          <a:ln/>
        </p:spPr>
      </p:sp>
      <p:sp>
        <p:nvSpPr>
          <p:cNvPr id="12" name="Text 8"/>
          <p:cNvSpPr/>
          <p:nvPr/>
        </p:nvSpPr>
        <p:spPr>
          <a:xfrm>
            <a:off x="5398655" y="4837013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Интересный факт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5398655" y="5194697"/>
            <a:ext cx="5966271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Расстояние от Земли до этого объекта составляет около 384 000 километров!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09629" y="2141141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Ответ: Загадка №6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4928568" y="2905919"/>
            <a:ext cx="6906444" cy="1033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500" dirty="0">
                <a:solidFill>
                  <a:srgbClr val="008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ЛУНА ✓</a:t>
            </a:r>
            <a:endParaRPr lang="en-US" sz="6500" dirty="0"/>
          </a:p>
        </p:txBody>
      </p:sp>
      <p:sp>
        <p:nvSpPr>
          <p:cNvPr id="5" name="Text 2"/>
          <p:cNvSpPr/>
          <p:nvPr/>
        </p:nvSpPr>
        <p:spPr>
          <a:xfrm>
            <a:off x="5233360" y="4187627"/>
            <a:ext cx="629686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Луна — наш верный ночной страж и единственный естественный спутник Земли! Расстояние до неё — около 384 000 км.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416149"/>
            <a:ext cx="1198235" cy="310952"/>
          </a:xfrm>
          <a:prstGeom prst="roundRect">
            <a:avLst>
              <a:gd name="adj" fmla="val 6383"/>
            </a:avLst>
          </a:prstGeom>
          <a:solidFill>
            <a:srgbClr val="00184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0790" y="1505446"/>
            <a:ext cx="132255" cy="1322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59124" y="1465759"/>
            <a:ext cx="1411054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ЗАГАДКА №7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61574" y="1793180"/>
            <a:ext cx="587608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Секрет 7: Чем мы дышим?</a:t>
            </a:r>
            <a:endParaRPr lang="en-US" sz="3250" dirty="0"/>
          </a:p>
        </p:txBody>
      </p:sp>
      <p:sp>
        <p:nvSpPr>
          <p:cNvPr id="6" name="Text 3"/>
          <p:cNvSpPr/>
          <p:nvPr/>
        </p:nvSpPr>
        <p:spPr>
          <a:xfrm>
            <a:off x="661574" y="2557959"/>
            <a:ext cx="10868547" cy="661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Как называется невидимая воздушная оболочка Земли, которая защищает нас от космического холода и опасных лучей солнца, и которой дышат все живые существа?</a:t>
            </a:r>
            <a:endParaRPr lang="en-US" sz="16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574" y="3405584"/>
            <a:ext cx="413434" cy="41344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61574" y="402570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А) Атмосфера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661574" y="4383385"/>
            <a:ext cx="3485071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Воздушная оболочка Земли, состоящая из азота, кислорода и других газов. Защищает планету от метеоритов и ультрафиолетового излучения.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3312" y="3405584"/>
            <a:ext cx="413434" cy="41344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353312" y="402570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Б) Гидросфера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4353312" y="4383385"/>
            <a:ext cx="3485071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Водная оболочка Земли — все океаны, моря, реки, озёра и подземные воды планеты.</a:t>
            </a:r>
            <a:endParaRPr lang="en-US" sz="13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45050" y="3405584"/>
            <a:ext cx="413434" cy="41344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045050" y="402570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В) Биосфера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8045050" y="4383385"/>
            <a:ext cx="3485071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Оболочка жизни — область распространения всех живых организмов на Земле.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3723686" y="2074962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Ответ: Загадка №7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1656316" y="2839740"/>
            <a:ext cx="8879062" cy="1033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500" dirty="0">
                <a:solidFill>
                  <a:srgbClr val="008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А) Атмосфера ✓</a:t>
            </a:r>
            <a:endParaRPr lang="en-US" sz="6500" dirty="0"/>
          </a:p>
        </p:txBody>
      </p:sp>
      <p:sp>
        <p:nvSpPr>
          <p:cNvPr id="6" name="Text 3"/>
          <p:cNvSpPr/>
          <p:nvPr/>
        </p:nvSpPr>
        <p:spPr>
          <a:xfrm>
            <a:off x="661574" y="4121448"/>
            <a:ext cx="10868547" cy="661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Без атмосферы жизнь на Земле была бы невозможна! Она состоит из азота, кислорода и других газов, защищает от метеоритов и ультрафиолета.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505718"/>
            <a:ext cx="1138110" cy="290314"/>
          </a:xfrm>
          <a:prstGeom prst="roundRect">
            <a:avLst>
              <a:gd name="adj" fmla="val 6495"/>
            </a:avLst>
          </a:prstGeom>
          <a:solidFill>
            <a:srgbClr val="00184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5830" y="588070"/>
            <a:ext cx="125608" cy="12561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44241" y="552847"/>
            <a:ext cx="1370772" cy="196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ЗАГАДКА №8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61574" y="855663"/>
            <a:ext cx="7171153" cy="49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Секрет 8: Куда указывает стрелка?</a:t>
            </a:r>
            <a:endParaRPr lang="en-US" sz="3050" dirty="0"/>
          </a:p>
        </p:txBody>
      </p:sp>
      <p:sp>
        <p:nvSpPr>
          <p:cNvPr id="6" name="Text 3"/>
          <p:cNvSpPr/>
          <p:nvPr/>
        </p:nvSpPr>
        <p:spPr>
          <a:xfrm>
            <a:off x="661574" y="1704777"/>
            <a:ext cx="5805144" cy="919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Если намагниченную стрелку компаса отпустить, она свободно повернётся и своим тёмным (или синим) концом всегда укажет в одном направлении. В каком именно?</a:t>
            </a:r>
            <a:endParaRPr lang="en-US" sz="15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791817"/>
            <a:ext cx="785594" cy="94267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96390" y="2948880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А) На восток</a:t>
            </a:r>
            <a:endParaRPr lang="en-US" sz="15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574" y="3734495"/>
            <a:ext cx="785594" cy="94267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96390" y="3891558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Б) На юг</a:t>
            </a:r>
            <a:endParaRPr lang="en-US" sz="15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74" y="4677172"/>
            <a:ext cx="785594" cy="94267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596390" y="4834235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В) На север</a:t>
            </a:r>
            <a:endParaRPr lang="en-US" sz="15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6439" y="1738313"/>
            <a:ext cx="4445881" cy="44459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57944" y="2666405"/>
            <a:ext cx="3503922" cy="361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Ответ: Загадка №8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610775" y="3149699"/>
            <a:ext cx="6398259" cy="7235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550" dirty="0">
                <a:solidFill>
                  <a:srgbClr val="008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В) На север ✓</a:t>
            </a:r>
            <a:endParaRPr lang="en-US" sz="4550" dirty="0"/>
          </a:p>
        </p:txBody>
      </p:sp>
      <p:sp>
        <p:nvSpPr>
          <p:cNvPr id="5" name="Text 2"/>
          <p:cNvSpPr/>
          <p:nvPr/>
        </p:nvSpPr>
        <p:spPr>
          <a:xfrm>
            <a:off x="661475" y="3994745"/>
            <a:ext cx="6906444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Стрелка компаса всегда указывает на Северный магнитный полюс Земли!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31969" y="545009"/>
            <a:ext cx="7727657" cy="361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Кругосветка завершена! Земля в безопасности! </a:t>
            </a:r>
            <a:pPr algn="ctr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🌍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624371" y="939105"/>
            <a:ext cx="2942854" cy="18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Ты блестящий знаток географии!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61574" y="1241524"/>
            <a:ext cx="10868547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Ты успешно разгадал все тайны нашей планеты! Помни, что Земля — наш общий и очень хрупкий дом, который нужно беречь и изучать. До встречи в новых экспедициях, юный первооткрыватель!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661574" y="1726307"/>
            <a:ext cx="5393793" cy="1085949"/>
          </a:xfrm>
          <a:prstGeom prst="roundRect">
            <a:avLst>
              <a:gd name="adj" fmla="val 1599"/>
            </a:avLst>
          </a:prstGeom>
          <a:solidFill>
            <a:srgbClr val="26262B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60" y="1841996"/>
            <a:ext cx="347257" cy="347266"/>
          </a:xfrm>
          <a:prstGeom prst="rect">
            <a:avLst/>
          </a:prstGeom>
        </p:spPr>
      </p:pic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2706" y="1937445"/>
            <a:ext cx="156266" cy="15627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77260" y="2270224"/>
            <a:ext cx="1447168" cy="18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Мировой океан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777260" y="2499717"/>
            <a:ext cx="5162421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Тихий океан — самый большой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6136328" y="1726307"/>
            <a:ext cx="5393793" cy="1085949"/>
          </a:xfrm>
          <a:prstGeom prst="roundRect">
            <a:avLst>
              <a:gd name="adj" fmla="val 1599"/>
            </a:avLst>
          </a:prstGeom>
          <a:solidFill>
            <a:srgbClr val="26262B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014" y="1841996"/>
            <a:ext cx="347257" cy="347266"/>
          </a:xfrm>
          <a:prstGeom prst="rect">
            <a:avLst/>
          </a:prstGeom>
        </p:spPr>
      </p:pic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7460" y="1937445"/>
            <a:ext cx="156266" cy="15627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252014" y="2270224"/>
            <a:ext cx="1447168" cy="18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Африка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6252014" y="2499717"/>
            <a:ext cx="5162421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Самый жаркий материк</a:t>
            </a:r>
            <a:endParaRPr lang="en-US" sz="1100" dirty="0"/>
          </a:p>
        </p:txBody>
      </p:sp>
      <p:sp>
        <p:nvSpPr>
          <p:cNvPr id="15" name="Shape 9"/>
          <p:cNvSpPr/>
          <p:nvPr/>
        </p:nvSpPr>
        <p:spPr>
          <a:xfrm>
            <a:off x="661574" y="2893219"/>
            <a:ext cx="5393793" cy="1085949"/>
          </a:xfrm>
          <a:prstGeom prst="roundRect">
            <a:avLst>
              <a:gd name="adj" fmla="val 1599"/>
            </a:avLst>
          </a:prstGeom>
          <a:solidFill>
            <a:srgbClr val="26262B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60" y="3008908"/>
            <a:ext cx="347257" cy="347266"/>
          </a:xfrm>
          <a:prstGeom prst="rect">
            <a:avLst/>
          </a:prstGeom>
        </p:spPr>
      </p:pic>
      <p:pic>
        <p:nvPicPr>
          <p:cNvPr id="17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2706" y="3104356"/>
            <a:ext cx="156266" cy="15627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77260" y="3437136"/>
            <a:ext cx="1447168" cy="18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Вулкан</a:t>
            </a:r>
            <a:endParaRPr lang="en-US" sz="1100" dirty="0"/>
          </a:p>
        </p:txBody>
      </p:sp>
      <p:sp>
        <p:nvSpPr>
          <p:cNvPr id="19" name="Text 11"/>
          <p:cNvSpPr/>
          <p:nvPr/>
        </p:nvSpPr>
        <p:spPr>
          <a:xfrm>
            <a:off x="777260" y="3666629"/>
            <a:ext cx="5162421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Огнедышащая гора</a:t>
            </a:r>
            <a:endParaRPr lang="en-US" sz="1100" dirty="0"/>
          </a:p>
        </p:txBody>
      </p:sp>
      <p:sp>
        <p:nvSpPr>
          <p:cNvPr id="20" name="Shape 12"/>
          <p:cNvSpPr/>
          <p:nvPr/>
        </p:nvSpPr>
        <p:spPr>
          <a:xfrm>
            <a:off x="6136328" y="2893219"/>
            <a:ext cx="5393793" cy="1085949"/>
          </a:xfrm>
          <a:prstGeom prst="roundRect">
            <a:avLst>
              <a:gd name="adj" fmla="val 1599"/>
            </a:avLst>
          </a:prstGeom>
          <a:solidFill>
            <a:srgbClr val="26262B"/>
          </a:solidFill>
          <a:ln/>
        </p:spPr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2014" y="3008908"/>
            <a:ext cx="347257" cy="347266"/>
          </a:xfrm>
          <a:prstGeom prst="rect">
            <a:avLst/>
          </a:prstGeom>
        </p:spPr>
      </p:pic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47460" y="3104356"/>
            <a:ext cx="156266" cy="156270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6252014" y="3437136"/>
            <a:ext cx="1447168" cy="18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Круговорот воды</a:t>
            </a:r>
            <a:endParaRPr lang="en-US" sz="1100" dirty="0"/>
          </a:p>
        </p:txBody>
      </p:sp>
      <p:sp>
        <p:nvSpPr>
          <p:cNvPr id="24" name="Text 14"/>
          <p:cNvSpPr/>
          <p:nvPr/>
        </p:nvSpPr>
        <p:spPr>
          <a:xfrm>
            <a:off x="6252014" y="3666629"/>
            <a:ext cx="5162421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Вечное движение</a:t>
            </a:r>
            <a:endParaRPr lang="en-US" sz="1100" dirty="0"/>
          </a:p>
        </p:txBody>
      </p:sp>
      <p:sp>
        <p:nvSpPr>
          <p:cNvPr id="25" name="Shape 15"/>
          <p:cNvSpPr/>
          <p:nvPr/>
        </p:nvSpPr>
        <p:spPr>
          <a:xfrm>
            <a:off x="661574" y="4060130"/>
            <a:ext cx="5393793" cy="1085949"/>
          </a:xfrm>
          <a:prstGeom prst="roundRect">
            <a:avLst>
              <a:gd name="adj" fmla="val 1599"/>
            </a:avLst>
          </a:prstGeom>
          <a:solidFill>
            <a:srgbClr val="26262B"/>
          </a:solidFill>
          <a:ln/>
        </p:spPr>
      </p:sp>
      <p:pic>
        <p:nvPicPr>
          <p:cNvPr id="26" name="Image 8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7260" y="4175820"/>
            <a:ext cx="347257" cy="347266"/>
          </a:xfrm>
          <a:prstGeom prst="rect">
            <a:avLst/>
          </a:prstGeom>
        </p:spPr>
      </p:pic>
      <p:pic>
        <p:nvPicPr>
          <p:cNvPr id="27" name="Image 9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72706" y="4271268"/>
            <a:ext cx="156266" cy="156270"/>
          </a:xfrm>
          <a:prstGeom prst="rect">
            <a:avLst/>
          </a:prstGeom>
        </p:spPr>
      </p:pic>
      <p:sp>
        <p:nvSpPr>
          <p:cNvPr id="28" name="Text 16"/>
          <p:cNvSpPr/>
          <p:nvPr/>
        </p:nvSpPr>
        <p:spPr>
          <a:xfrm>
            <a:off x="777260" y="4604048"/>
            <a:ext cx="1447168" cy="18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Антарктида</a:t>
            </a:r>
            <a:endParaRPr lang="en-US" sz="1100" dirty="0"/>
          </a:p>
        </p:txBody>
      </p:sp>
      <p:sp>
        <p:nvSpPr>
          <p:cNvPr id="29" name="Text 17"/>
          <p:cNvSpPr/>
          <p:nvPr/>
        </p:nvSpPr>
        <p:spPr>
          <a:xfrm>
            <a:off x="777260" y="4833541"/>
            <a:ext cx="5162421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Ледяной материк</a:t>
            </a:r>
            <a:endParaRPr lang="en-US" sz="1100" dirty="0"/>
          </a:p>
        </p:txBody>
      </p:sp>
      <p:sp>
        <p:nvSpPr>
          <p:cNvPr id="30" name="Shape 18"/>
          <p:cNvSpPr/>
          <p:nvPr/>
        </p:nvSpPr>
        <p:spPr>
          <a:xfrm>
            <a:off x="6136328" y="4060130"/>
            <a:ext cx="5393793" cy="1085949"/>
          </a:xfrm>
          <a:prstGeom prst="roundRect">
            <a:avLst>
              <a:gd name="adj" fmla="val 1599"/>
            </a:avLst>
          </a:prstGeom>
          <a:solidFill>
            <a:srgbClr val="26262B"/>
          </a:solidFill>
          <a:ln/>
        </p:spPr>
      </p:sp>
      <p:pic>
        <p:nvPicPr>
          <p:cNvPr id="31" name="Image 10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52014" y="4175820"/>
            <a:ext cx="347257" cy="347266"/>
          </a:xfrm>
          <a:prstGeom prst="rect">
            <a:avLst/>
          </a:prstGeom>
        </p:spPr>
      </p:pic>
      <p:pic>
        <p:nvPicPr>
          <p:cNvPr id="32" name="Image 11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47460" y="4271268"/>
            <a:ext cx="156266" cy="156270"/>
          </a:xfrm>
          <a:prstGeom prst="rect">
            <a:avLst/>
          </a:prstGeom>
        </p:spPr>
      </p:pic>
      <p:sp>
        <p:nvSpPr>
          <p:cNvPr id="33" name="Text 19"/>
          <p:cNvSpPr/>
          <p:nvPr/>
        </p:nvSpPr>
        <p:spPr>
          <a:xfrm>
            <a:off x="6252014" y="4604048"/>
            <a:ext cx="1447168" cy="18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Луна</a:t>
            </a:r>
            <a:endParaRPr lang="en-US" sz="1100" dirty="0"/>
          </a:p>
        </p:txBody>
      </p:sp>
      <p:sp>
        <p:nvSpPr>
          <p:cNvPr id="34" name="Text 20"/>
          <p:cNvSpPr/>
          <p:nvPr/>
        </p:nvSpPr>
        <p:spPr>
          <a:xfrm>
            <a:off x="6252014" y="4833541"/>
            <a:ext cx="5162421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Спутник Земли</a:t>
            </a:r>
            <a:endParaRPr lang="en-US" sz="1100" dirty="0"/>
          </a:p>
        </p:txBody>
      </p:sp>
      <p:sp>
        <p:nvSpPr>
          <p:cNvPr id="35" name="Shape 21"/>
          <p:cNvSpPr/>
          <p:nvPr/>
        </p:nvSpPr>
        <p:spPr>
          <a:xfrm>
            <a:off x="661574" y="5227042"/>
            <a:ext cx="5393793" cy="1085949"/>
          </a:xfrm>
          <a:prstGeom prst="roundRect">
            <a:avLst>
              <a:gd name="adj" fmla="val 1599"/>
            </a:avLst>
          </a:prstGeom>
          <a:solidFill>
            <a:srgbClr val="26262B"/>
          </a:solidFill>
          <a:ln/>
        </p:spPr>
      </p:sp>
      <p:pic>
        <p:nvPicPr>
          <p:cNvPr id="36" name="Image 12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77260" y="5342731"/>
            <a:ext cx="347257" cy="347266"/>
          </a:xfrm>
          <a:prstGeom prst="rect">
            <a:avLst/>
          </a:prstGeom>
        </p:spPr>
      </p:pic>
      <p:pic>
        <p:nvPicPr>
          <p:cNvPr id="37" name="Image 13" descr="preencoded.png">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72706" y="5438180"/>
            <a:ext cx="156266" cy="156270"/>
          </a:xfrm>
          <a:prstGeom prst="rect">
            <a:avLst/>
          </a:prstGeom>
        </p:spPr>
      </p:pic>
      <p:sp>
        <p:nvSpPr>
          <p:cNvPr id="38" name="Text 22"/>
          <p:cNvSpPr/>
          <p:nvPr/>
        </p:nvSpPr>
        <p:spPr>
          <a:xfrm>
            <a:off x="777260" y="5770959"/>
            <a:ext cx="1447168" cy="18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Атмосфера</a:t>
            </a:r>
            <a:endParaRPr lang="en-US" sz="1100" dirty="0"/>
          </a:p>
        </p:txBody>
      </p:sp>
      <p:sp>
        <p:nvSpPr>
          <p:cNvPr id="39" name="Text 23"/>
          <p:cNvSpPr/>
          <p:nvPr/>
        </p:nvSpPr>
        <p:spPr>
          <a:xfrm>
            <a:off x="777260" y="6000452"/>
            <a:ext cx="5162421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Воздушный щит</a:t>
            </a:r>
            <a:endParaRPr lang="en-US" sz="1100" dirty="0"/>
          </a:p>
        </p:txBody>
      </p:sp>
      <p:sp>
        <p:nvSpPr>
          <p:cNvPr id="40" name="Shape 24"/>
          <p:cNvSpPr/>
          <p:nvPr/>
        </p:nvSpPr>
        <p:spPr>
          <a:xfrm>
            <a:off x="6136328" y="5227042"/>
            <a:ext cx="5393793" cy="1085949"/>
          </a:xfrm>
          <a:prstGeom prst="roundRect">
            <a:avLst>
              <a:gd name="adj" fmla="val 1599"/>
            </a:avLst>
          </a:prstGeom>
          <a:solidFill>
            <a:srgbClr val="26262B"/>
          </a:solidFill>
          <a:ln/>
        </p:spPr>
      </p:sp>
      <p:pic>
        <p:nvPicPr>
          <p:cNvPr id="41" name="Image 14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52014" y="5342731"/>
            <a:ext cx="347257" cy="347266"/>
          </a:xfrm>
          <a:prstGeom prst="rect">
            <a:avLst/>
          </a:prstGeom>
        </p:spPr>
      </p:pic>
      <p:pic>
        <p:nvPicPr>
          <p:cNvPr id="42" name="Image 15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347460" y="5438180"/>
            <a:ext cx="156266" cy="156270"/>
          </a:xfrm>
          <a:prstGeom prst="rect">
            <a:avLst/>
          </a:prstGeom>
        </p:spPr>
      </p:pic>
      <p:sp>
        <p:nvSpPr>
          <p:cNvPr id="43" name="Text 25"/>
          <p:cNvSpPr/>
          <p:nvPr/>
        </p:nvSpPr>
        <p:spPr>
          <a:xfrm>
            <a:off x="6252014" y="5770959"/>
            <a:ext cx="1447168" cy="180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Компас</a:t>
            </a:r>
            <a:endParaRPr lang="en-US" sz="1100" dirty="0"/>
          </a:p>
        </p:txBody>
      </p:sp>
      <p:sp>
        <p:nvSpPr>
          <p:cNvPr id="44" name="Text 26"/>
          <p:cNvSpPr/>
          <p:nvPr/>
        </p:nvSpPr>
        <p:spPr>
          <a:xfrm>
            <a:off x="6252014" y="6000452"/>
            <a:ext cx="5162421" cy="196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Указывает на север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505718"/>
            <a:ext cx="1138110" cy="290314"/>
          </a:xfrm>
          <a:prstGeom prst="roundRect">
            <a:avLst>
              <a:gd name="adj" fmla="val 6495"/>
            </a:avLst>
          </a:prstGeom>
          <a:solidFill>
            <a:srgbClr val="00184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5830" y="588070"/>
            <a:ext cx="125608" cy="12561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44241" y="552847"/>
            <a:ext cx="1370772" cy="196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ЗАГАДКА №1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61574" y="855663"/>
            <a:ext cx="5195261" cy="49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Секрет 1: Водная бездна</a:t>
            </a:r>
            <a:endParaRPr lang="en-US" sz="3050" dirty="0"/>
          </a:p>
        </p:txBody>
      </p:sp>
      <p:sp>
        <p:nvSpPr>
          <p:cNvPr id="6" name="Text 3"/>
          <p:cNvSpPr/>
          <p:nvPr/>
        </p:nvSpPr>
        <p:spPr>
          <a:xfrm>
            <a:off x="661574" y="1704777"/>
            <a:ext cx="5805144" cy="1225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Почти вся наша планета покрыта водой. Назовите самый большой и самый глубокий океан на Земле, который, несмотря на своё спокойное название, часто бушует штормами?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61574" y="3098205"/>
            <a:ext cx="2827961" cy="597793"/>
          </a:xfrm>
          <a:prstGeom prst="roundRect">
            <a:avLst>
              <a:gd name="adj" fmla="val 3943"/>
            </a:avLst>
          </a:prstGeom>
          <a:solidFill>
            <a:srgbClr val="07070C"/>
          </a:solidFill>
          <a:ln w="19050">
            <a:solidFill>
              <a:srgbClr val="3F3F4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37683" y="3274318"/>
            <a:ext cx="2303703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А) Атлантический океан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3638757" y="3098205"/>
            <a:ext cx="2827961" cy="597793"/>
          </a:xfrm>
          <a:prstGeom prst="roundRect">
            <a:avLst>
              <a:gd name="adj" fmla="val 3943"/>
            </a:avLst>
          </a:prstGeom>
          <a:solidFill>
            <a:srgbClr val="07070C"/>
          </a:solidFill>
          <a:ln w="19050">
            <a:solidFill>
              <a:srgbClr val="3F3F4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814866" y="3274318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Б) Тихий океан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61574" y="3845223"/>
            <a:ext cx="5805144" cy="597793"/>
          </a:xfrm>
          <a:prstGeom prst="roundRect">
            <a:avLst>
              <a:gd name="adj" fmla="val 3943"/>
            </a:avLst>
          </a:prstGeom>
          <a:solidFill>
            <a:srgbClr val="07070C"/>
          </a:solidFill>
          <a:ln w="19050">
            <a:solidFill>
              <a:srgbClr val="3F3F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37683" y="4021336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В) Индийский океан</a:t>
            </a:r>
            <a:endParaRPr lang="en-US" sz="15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439" y="1738313"/>
            <a:ext cx="4445881" cy="44459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85210" y="453033"/>
            <a:ext cx="4421275" cy="476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0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Ответ: Загадка №1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1979265" y="1140321"/>
            <a:ext cx="8233065" cy="952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000" dirty="0">
                <a:solidFill>
                  <a:srgbClr val="008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Б) Тихий океан ✓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1086120" y="2430661"/>
            <a:ext cx="5862888" cy="7033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Тихий океан — самый большой и глубокий. Магеллан назвал его так, потому что во время его плавания не было ни одного шторма — но это была лишь случайность!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7221" y="2462213"/>
            <a:ext cx="3784605" cy="37846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1679773"/>
            <a:ext cx="1198235" cy="310952"/>
          </a:xfrm>
          <a:prstGeom prst="roundRect">
            <a:avLst>
              <a:gd name="adj" fmla="val 6383"/>
            </a:avLst>
          </a:prstGeom>
          <a:solidFill>
            <a:srgbClr val="00184D"/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691" y="1769070"/>
            <a:ext cx="132255" cy="13225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59024" y="1729383"/>
            <a:ext cx="1411054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ЗАГАДКА №2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1475" y="2056805"/>
            <a:ext cx="573817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Секрет 2: Царство солнца</a:t>
            </a:r>
            <a:endParaRPr lang="en-US" sz="3250" dirty="0"/>
          </a:p>
        </p:txBody>
      </p:sp>
      <p:sp>
        <p:nvSpPr>
          <p:cNvPr id="7" name="Text 3"/>
          <p:cNvSpPr/>
          <p:nvPr/>
        </p:nvSpPr>
        <p:spPr>
          <a:xfrm>
            <a:off x="661475" y="2821583"/>
            <a:ext cx="6296860" cy="992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Этот материк — самый жаркий на планете. Здесь течёт река Нил, раскинулась огромная пустыня Сахара и живут жирафы с носорогами. Что это за материк?</a:t>
            </a:r>
            <a:endParaRPr lang="en-US" sz="1600" dirty="0"/>
          </a:p>
        </p:txBody>
      </p:sp>
      <p:sp>
        <p:nvSpPr>
          <p:cNvPr id="8" name="Shape 4"/>
          <p:cNvSpPr/>
          <p:nvPr/>
        </p:nvSpPr>
        <p:spPr>
          <a:xfrm>
            <a:off x="661475" y="4000004"/>
            <a:ext cx="6296860" cy="1178123"/>
          </a:xfrm>
          <a:prstGeom prst="roundRect">
            <a:avLst>
              <a:gd name="adj" fmla="val 2106"/>
            </a:avLst>
          </a:prstGeom>
          <a:solidFill>
            <a:srgbClr val="26262B"/>
          </a:solidFill>
          <a:ln/>
        </p:spPr>
      </p:sp>
      <p:sp>
        <p:nvSpPr>
          <p:cNvPr id="9" name="Shape 5"/>
          <p:cNvSpPr/>
          <p:nvPr/>
        </p:nvSpPr>
        <p:spPr>
          <a:xfrm>
            <a:off x="661475" y="4000004"/>
            <a:ext cx="3148430" cy="589062"/>
          </a:xfrm>
          <a:prstGeom prst="rect">
            <a:avLst/>
          </a:prstGeom>
          <a:solidFill>
            <a:srgbClr val="26262B"/>
          </a:solidFill>
          <a:ln/>
        </p:spPr>
      </p:sp>
      <p:sp>
        <p:nvSpPr>
          <p:cNvPr id="10" name="Text 6"/>
          <p:cNvSpPr/>
          <p:nvPr/>
        </p:nvSpPr>
        <p:spPr>
          <a:xfrm>
            <a:off x="826769" y="416530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А) Евразия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3809905" y="4000004"/>
            <a:ext cx="3148430" cy="589062"/>
          </a:xfrm>
          <a:prstGeom prst="rect">
            <a:avLst/>
          </a:prstGeom>
          <a:solidFill>
            <a:srgbClr val="26262B"/>
          </a:solidFill>
          <a:ln/>
        </p:spPr>
      </p:sp>
      <p:sp>
        <p:nvSpPr>
          <p:cNvPr id="12" name="Shape 8"/>
          <p:cNvSpPr/>
          <p:nvPr/>
        </p:nvSpPr>
        <p:spPr>
          <a:xfrm>
            <a:off x="3809905" y="4000004"/>
            <a:ext cx="19050" cy="589062"/>
          </a:xfrm>
          <a:prstGeom prst="roundRect">
            <a:avLst>
              <a:gd name="adj" fmla="val 130229"/>
            </a:avLst>
          </a:prstGeom>
          <a:solidFill>
            <a:srgbClr val="3F3F44"/>
          </a:solidFill>
          <a:ln/>
        </p:spPr>
      </p:sp>
      <p:sp>
        <p:nvSpPr>
          <p:cNvPr id="13" name="Text 9"/>
          <p:cNvSpPr/>
          <p:nvPr/>
        </p:nvSpPr>
        <p:spPr>
          <a:xfrm>
            <a:off x="3975199" y="416530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Б) Австралия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661475" y="4589066"/>
            <a:ext cx="6296860" cy="589062"/>
          </a:xfrm>
          <a:prstGeom prst="rect">
            <a:avLst/>
          </a:prstGeom>
          <a:solidFill>
            <a:srgbClr val="26262B"/>
          </a:solidFill>
          <a:ln/>
        </p:spPr>
      </p:sp>
      <p:sp>
        <p:nvSpPr>
          <p:cNvPr id="15" name="Shape 11"/>
          <p:cNvSpPr/>
          <p:nvPr/>
        </p:nvSpPr>
        <p:spPr>
          <a:xfrm>
            <a:off x="661475" y="4589066"/>
            <a:ext cx="6296860" cy="19050"/>
          </a:xfrm>
          <a:prstGeom prst="roundRect">
            <a:avLst>
              <a:gd name="adj" fmla="val 130229"/>
            </a:avLst>
          </a:prstGeom>
          <a:solidFill>
            <a:srgbClr val="3F3F44"/>
          </a:solidFill>
          <a:ln/>
        </p:spPr>
      </p:sp>
      <p:sp>
        <p:nvSpPr>
          <p:cNvPr id="16" name="Text 12"/>
          <p:cNvSpPr/>
          <p:nvPr/>
        </p:nvSpPr>
        <p:spPr>
          <a:xfrm>
            <a:off x="826769" y="4754364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В) Африка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954560" y="2621260"/>
            <a:ext cx="3710589" cy="387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Ответ: Загадка №2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04009" y="3148409"/>
            <a:ext cx="6811693" cy="775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850" dirty="0">
                <a:solidFill>
                  <a:srgbClr val="008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В) Африка ✓</a:t>
            </a:r>
            <a:endParaRPr lang="en-US" sz="4850" dirty="0"/>
          </a:p>
        </p:txBody>
      </p:sp>
      <p:sp>
        <p:nvSpPr>
          <p:cNvPr id="5" name="Text 2"/>
          <p:cNvSpPr/>
          <p:nvPr/>
        </p:nvSpPr>
        <p:spPr>
          <a:xfrm>
            <a:off x="661475" y="4063107"/>
            <a:ext cx="6906444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Африка — самый жаркий материк Земли, родина Нила, Сахары и удивительных животных!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599380"/>
            <a:ext cx="1018455" cy="250825"/>
          </a:xfrm>
          <a:prstGeom prst="roundRect">
            <a:avLst>
              <a:gd name="adj" fmla="val 6726"/>
            </a:avLst>
          </a:prstGeom>
          <a:solidFill>
            <a:srgbClr val="00184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5908" y="668536"/>
            <a:ext cx="112412" cy="11241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76" y="641548"/>
            <a:ext cx="1290804" cy="166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ЗАГАДКА №3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61574" y="897930"/>
            <a:ext cx="5739959" cy="439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Секрет 3: Огнедышащие горы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560373" y="1516360"/>
            <a:ext cx="5465229" cy="4742160"/>
          </a:xfrm>
          <a:prstGeom prst="roundRect">
            <a:avLst>
              <a:gd name="adj" fmla="val 445"/>
            </a:avLst>
          </a:prstGeom>
          <a:solidFill>
            <a:srgbClr val="120336"/>
          </a:solidFill>
          <a:ln/>
        </p:spPr>
      </p:sp>
      <p:sp>
        <p:nvSpPr>
          <p:cNvPr id="7" name="Text 4"/>
          <p:cNvSpPr/>
          <p:nvPr/>
        </p:nvSpPr>
        <p:spPr>
          <a:xfrm>
            <a:off x="700864" y="1635820"/>
            <a:ext cx="2366804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Задание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00864" y="1974850"/>
            <a:ext cx="5184248" cy="7801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Как называется особая гора, внутри которой прячется огненная расплавленная лава, способная в любой момент вырваться наружу сквозь кратер?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700864" y="2889349"/>
            <a:ext cx="5184248" cy="713978"/>
          </a:xfrm>
          <a:prstGeom prst="roundRect">
            <a:avLst>
              <a:gd name="adj" fmla="val 2954"/>
            </a:avLst>
          </a:prstGeom>
          <a:solidFill>
            <a:srgbClr val="00184D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54" y="3107134"/>
            <a:ext cx="175712" cy="14049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57556" y="3031927"/>
            <a:ext cx="4587066" cy="428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💡</a:t>
            </a:r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Подсказка: Это слово пришло к нам из древнеримских мифов в честь бога огня и кузнечного дела.</a:t>
            </a:r>
            <a:endParaRPr lang="en-US" sz="11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643" y="1650702"/>
            <a:ext cx="4473364" cy="44734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09629" y="2273399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Ответ: Загадка №3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4928568" y="3038177"/>
            <a:ext cx="6906444" cy="1033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500" dirty="0">
                <a:solidFill>
                  <a:srgbClr val="008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ВУЛКАН ✓</a:t>
            </a:r>
            <a:endParaRPr lang="en-US" sz="6500" dirty="0"/>
          </a:p>
        </p:txBody>
      </p:sp>
      <p:sp>
        <p:nvSpPr>
          <p:cNvPr id="5" name="Text 2"/>
          <p:cNvSpPr/>
          <p:nvPr/>
        </p:nvSpPr>
        <p:spPr>
          <a:xfrm>
            <a:off x="5233360" y="4319885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Вулкан назван в честь Вулкана — римского бога огня и кузнечного дела!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848023"/>
            <a:ext cx="898304" cy="213320"/>
          </a:xfrm>
          <a:prstGeom prst="roundRect">
            <a:avLst>
              <a:gd name="adj" fmla="val 6978"/>
            </a:avLst>
          </a:prstGeom>
          <a:solidFill>
            <a:srgbClr val="00184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5986" y="905073"/>
            <a:ext cx="99216" cy="992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84811" y="885230"/>
            <a:ext cx="1210240" cy="13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ЗАГАДКА №4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661574" y="1098550"/>
            <a:ext cx="4782125" cy="387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Секрет 4: Вечное движение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661574" y="1625699"/>
            <a:ext cx="10868547" cy="4341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Вода на Земле никогда не стоит на месте. Какое природное явление заставляет воду испаряться с поверхности океана, превращаться в облака и возвращаться обратно на землю в виде дождя и снега?</a:t>
            </a:r>
            <a:endParaRPr lang="en-US" sz="12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319" y="2164457"/>
            <a:ext cx="7866957" cy="38455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757866" y="3487572"/>
            <a:ext cx="1834037" cy="229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Испарение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6694933" y="2607211"/>
            <a:ext cx="1834038" cy="229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Конденсация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7599597" y="4416840"/>
            <a:ext cx="1834038" cy="229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Осадки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3654506" y="5313503"/>
            <a:ext cx="1834038" cy="229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Сток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3723686" y="1723529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Ответ: Загадка №4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661574" y="2488307"/>
            <a:ext cx="10868547" cy="2067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500" dirty="0">
                <a:solidFill>
                  <a:srgbClr val="008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Круговорот воды в природе ✓</a:t>
            </a:r>
            <a:endParaRPr lang="en-US" sz="6500" dirty="0"/>
          </a:p>
        </p:txBody>
      </p:sp>
      <p:sp>
        <p:nvSpPr>
          <p:cNvPr id="6" name="Text 3"/>
          <p:cNvSpPr/>
          <p:nvPr/>
        </p:nvSpPr>
        <p:spPr>
          <a:xfrm>
            <a:off x="661574" y="4803676"/>
            <a:ext cx="11478132" cy="3307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Вечный и непрерывный процесс, благодаря которому жизнь на Земле возможна!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2026-06-11T07:24:32Z</dcterms:created>
  <dcterms:modified xsi:type="dcterms:W3CDTF">2026-06-11T07:24:32Z</dcterms:modified>
</cp:coreProperties>
</file>