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embeddedFontLst>
    <p:embeddedFont>
      <p:font typeface="Platypi"/>
      <p:regular r:id="rId201314"/>
    </p:embeddedFont>
    <p:embeddedFont>
      <p:font typeface="Platypi Medium"/>
      <p:regular r:id="rId201315"/>
    </p:embeddedFont>
    <p:embeddedFont>
      <p:font typeface="Platypi Bold"/>
      <p:regular r:id="rId201316"/>
    </p:embeddedFont>
    <p:embeddedFont>
      <p:font typeface="Source Serif 4"/>
      <p:regular r:id="rId201317"/>
    </p:embeddedFont>
    <p:embeddedFont>
      <p:font typeface="Source Serif 4 Medium"/>
      <p:regular r:id="rId201318"/>
    </p:embeddedFont>
    <p:embeddedFont>
      <p:font typeface="Source Serif 4 Bold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2.png"/><Relationship Id="rId5" Type="http://schemas.openxmlformats.org/officeDocument/2006/relationships/image" Target="../media/image-10-3.svg"/><Relationship Id="rId6" Type="http://schemas.openxmlformats.org/officeDocument/2006/relationships/image" Target="../media/image-10-2.png"/><Relationship Id="rId7" Type="http://schemas.openxmlformats.org/officeDocument/2006/relationships/image" Target="../media/image-10-3.svg"/><Relationship Id="rId8" Type="http://schemas.openxmlformats.org/officeDocument/2006/relationships/image" Target="../media/image-10-2.png"/><Relationship Id="rId9" Type="http://schemas.openxmlformats.org/officeDocument/2006/relationships/image" Target="../media/image-10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image" Target="../media/image-12-2.png"/><Relationship Id="rId3" Type="http://schemas.openxmlformats.org/officeDocument/2006/relationships/image" Target="../media/image-12-3.svg"/><Relationship Id="rId4" Type="http://schemas.openxmlformats.org/officeDocument/2006/relationships/image" Target="../media/image-12-4.png"/><Relationship Id="rId5" Type="http://schemas.openxmlformats.org/officeDocument/2006/relationships/image" Target="../media/image-12-5.svg"/><Relationship Id="rId6" Type="http://schemas.openxmlformats.org/officeDocument/2006/relationships/image" Target="../media/image-12-6.png"/><Relationship Id="rId7" Type="http://schemas.openxmlformats.org/officeDocument/2006/relationships/image" Target="../media/image-12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image" Target="../media/image-14-2.png"/><Relationship Id="rId3" Type="http://schemas.openxmlformats.org/officeDocument/2006/relationships/image" Target="../media/image-14-3.svg"/><Relationship Id="rId4" Type="http://schemas.openxmlformats.org/officeDocument/2006/relationships/image" Target="../media/image-14-2.png"/><Relationship Id="rId5" Type="http://schemas.openxmlformats.org/officeDocument/2006/relationships/image" Target="../media/image-14-3.svg"/><Relationship Id="rId6" Type="http://schemas.openxmlformats.org/officeDocument/2006/relationships/image" Target="../media/image-14-2.png"/><Relationship Id="rId7" Type="http://schemas.openxmlformats.org/officeDocument/2006/relationships/image" Target="../media/image-14-3.svg"/><Relationship Id="rId8" Type="http://schemas.openxmlformats.org/officeDocument/2006/relationships/image" Target="../media/image-14-2.png"/><Relationship Id="rId9" Type="http://schemas.openxmlformats.org/officeDocument/2006/relationships/image" Target="../media/image-14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image" Target="../media/image-15-2.png"/><Relationship Id="rId3" Type="http://schemas.openxmlformats.org/officeDocument/2006/relationships/image" Target="../media/image-15-3.svg"/><Relationship Id="rId4" Type="http://schemas.openxmlformats.org/officeDocument/2006/relationships/image" Target="../media/image-15-4.png"/><Relationship Id="rId5" Type="http://schemas.openxmlformats.org/officeDocument/2006/relationships/image" Target="../media/image-15-5.svg"/><Relationship Id="rId6" Type="http://schemas.openxmlformats.org/officeDocument/2006/relationships/image" Target="../media/image-15-6.png"/><Relationship Id="rId7" Type="http://schemas.openxmlformats.org/officeDocument/2006/relationships/image" Target="../media/image-15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6.png"/><Relationship Id="rId7" Type="http://schemas.openxmlformats.org/officeDocument/2006/relationships/image" Target="../media/image-5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098873"/>
            <a:ext cx="6296860" cy="1771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МХК (10–11 классы): Архитектурные стили Европы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4154289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Путешествие сквозь века — от суровых романских крепостей до смелых форм современности.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55923"/>
            <a:ext cx="6296860" cy="944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Классицизм (середина XVIII – начало XIX вв.)</a:t>
            </a:r>
            <a:endParaRPr lang="en-US" sz="2950" dirty="0"/>
          </a:p>
        </p:txBody>
      </p:sp>
      <p:sp>
        <p:nvSpPr>
          <p:cNvPr id="4" name="Text 1"/>
          <p:cNvSpPr/>
          <p:nvPr/>
        </p:nvSpPr>
        <p:spPr>
          <a:xfrm>
            <a:off x="661475" y="1682254"/>
            <a:ext cx="6296860" cy="6530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Усталость от вычурности барокко привела к строгому порядку. Классицизм вдохновлялся Древней Грецией и Римом: четкая геометрия, колоннады, треугольные фронтоны, сдержанность и величие (Казанский собор).</a:t>
            </a:r>
            <a:endParaRPr lang="en-US" sz="11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471341"/>
            <a:ext cx="6296860" cy="86697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07928" y="2641600"/>
            <a:ext cx="5880151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Чёткая геометрия</a:t>
            </a:r>
            <a:endParaRPr lang="en-US" sz="1450" dirty="0"/>
          </a:p>
        </p:txBody>
      </p:sp>
      <p:sp>
        <p:nvSpPr>
          <p:cNvPr id="7" name="Text 3"/>
          <p:cNvSpPr/>
          <p:nvPr/>
        </p:nvSpPr>
        <p:spPr>
          <a:xfrm>
            <a:off x="907928" y="2950369"/>
            <a:ext cx="5880151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Строгие прямые линии и правильные формы</a:t>
            </a:r>
            <a:endParaRPr lang="en-US" sz="11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3459262"/>
            <a:ext cx="6296860" cy="86697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07928" y="3629521"/>
            <a:ext cx="5880151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Колоннады</a:t>
            </a:r>
            <a:endParaRPr lang="en-US" sz="1450" dirty="0"/>
          </a:p>
        </p:txBody>
      </p:sp>
      <p:sp>
        <p:nvSpPr>
          <p:cNvPr id="10" name="Text 5"/>
          <p:cNvSpPr/>
          <p:nvPr/>
        </p:nvSpPr>
        <p:spPr>
          <a:xfrm>
            <a:off x="907928" y="3938290"/>
            <a:ext cx="5880151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Ряды колонн как главный архитектурный мотив</a:t>
            </a:r>
            <a:endParaRPr lang="en-US" sz="11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4447183"/>
            <a:ext cx="6296860" cy="86697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07928" y="4617442"/>
            <a:ext cx="5880151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Треугольные фронтоны</a:t>
            </a:r>
            <a:endParaRPr lang="en-US" sz="1450" dirty="0"/>
          </a:p>
        </p:txBody>
      </p:sp>
      <p:sp>
        <p:nvSpPr>
          <p:cNvPr id="13" name="Text 7"/>
          <p:cNvSpPr/>
          <p:nvPr/>
        </p:nvSpPr>
        <p:spPr>
          <a:xfrm>
            <a:off x="907928" y="4926211"/>
            <a:ext cx="5880151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Прямая отсылка к греческим храмам</a:t>
            </a:r>
            <a:endParaRPr lang="en-US" sz="115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1475" y="5435104"/>
            <a:ext cx="6296860" cy="866973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07928" y="5605363"/>
            <a:ext cx="5880151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Сдержанность и величие</a:t>
            </a:r>
            <a:endParaRPr lang="en-US" sz="1450" dirty="0"/>
          </a:p>
        </p:txBody>
      </p:sp>
      <p:sp>
        <p:nvSpPr>
          <p:cNvPr id="16" name="Text 9"/>
          <p:cNvSpPr/>
          <p:nvPr/>
        </p:nvSpPr>
        <p:spPr>
          <a:xfrm>
            <a:off x="907928" y="5914132"/>
            <a:ext cx="5880151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Казанский собор — образец русского классицизма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040408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Ампир — имперский стиль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1914525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Высшая стадия классицизма времен Наполеона. Триумфальные арки, военная атрибутика (орлы, мечи, лавровые венки), подчеркивающие государственную мощь и славу.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233360" y="3034407"/>
            <a:ext cx="6296860" cy="2783086"/>
          </a:xfrm>
          <a:prstGeom prst="roundRect">
            <a:avLst>
              <a:gd name="adj" fmla="val 1019"/>
            </a:avLst>
          </a:prstGeom>
          <a:solidFill>
            <a:srgbClr val="F9F7F7"/>
          </a:solidFill>
          <a:ln/>
        </p:spPr>
      </p:sp>
      <p:sp>
        <p:nvSpPr>
          <p:cNvPr id="6" name="Shape 3"/>
          <p:cNvSpPr/>
          <p:nvPr/>
        </p:nvSpPr>
        <p:spPr>
          <a:xfrm>
            <a:off x="5233360" y="3034407"/>
            <a:ext cx="3148430" cy="1693962"/>
          </a:xfrm>
          <a:custGeom>
            <a:avLst/>
            <a:gdLst/>
            <a:ahLst/>
            <a:cxnLst/>
            <a:rect l="l" t="t" r="r" b="b"/>
            <a:pathLst>
              <a:path w="3148430" h="1693962">
                <a:moveTo>
                  <a:pt x="23627" y="0"/>
                </a:moveTo>
                <a:lnTo>
                  <a:pt x="3148430" y="0"/>
                </a:lnTo>
                <a:lnTo>
                  <a:pt x="3148430" y="1693962"/>
                </a:lnTo>
                <a:lnTo>
                  <a:pt x="0" y="1693962"/>
                </a:lnTo>
                <a:lnTo>
                  <a:pt x="0" y="23628"/>
                </a:lnTo>
                <a:arcTo hR="23628" wR="23627" stAng="10800000" swAng="5400000"/>
                <a:close/>
              </a:path>
            </a:pathLst>
          </a:custGeom>
          <a:solidFill>
            <a:srgbClr val="F9F7F7"/>
          </a:solidFill>
          <a:ln/>
        </p:spPr>
      </p:sp>
      <p:sp>
        <p:nvSpPr>
          <p:cNvPr id="7" name="Text 4"/>
          <p:cNvSpPr/>
          <p:nvPr/>
        </p:nvSpPr>
        <p:spPr>
          <a:xfrm>
            <a:off x="5422367" y="3223419"/>
            <a:ext cx="277041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Триумфальные арки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5422367" y="3632101"/>
            <a:ext cx="277041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Монументальные ворота победы — символ военного триумфа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8381790" y="3034407"/>
            <a:ext cx="3148430" cy="1693962"/>
          </a:xfrm>
          <a:custGeom>
            <a:avLst/>
            <a:gdLst/>
            <a:ahLst/>
            <a:cxnLst/>
            <a:rect l="l" t="t" r="r" b="b"/>
            <a:pathLst>
              <a:path w="3148430" h="1693962">
                <a:moveTo>
                  <a:pt x="0" y="0"/>
                </a:moveTo>
                <a:lnTo>
                  <a:pt x="3124803" y="0"/>
                </a:lnTo>
                <a:arcTo hR="23628" wR="23627" stAng="16200000" swAng="5400000"/>
                <a:lnTo>
                  <a:pt x="3148430" y="1693962"/>
                </a:lnTo>
                <a:lnTo>
                  <a:pt x="0" y="1693962"/>
                </a:lnTo>
                <a:lnTo>
                  <a:pt x="0" y="0"/>
                </a:lnTo>
                <a:close/>
              </a:path>
            </a:pathLst>
          </a:custGeom>
          <a:solidFill>
            <a:srgbClr val="F9F7F7"/>
          </a:solidFill>
          <a:ln/>
        </p:spPr>
      </p:sp>
      <p:sp>
        <p:nvSpPr>
          <p:cNvPr id="10" name="Shape 7"/>
          <p:cNvSpPr/>
          <p:nvPr/>
        </p:nvSpPr>
        <p:spPr>
          <a:xfrm>
            <a:off x="8381790" y="3034407"/>
            <a:ext cx="25399" cy="1693962"/>
          </a:xfrm>
          <a:prstGeom prst="roundRect">
            <a:avLst>
              <a:gd name="adj" fmla="val 50001"/>
            </a:avLst>
          </a:prstGeom>
          <a:solidFill>
            <a:srgbClr val="D8D4D4"/>
          </a:solidFill>
          <a:ln/>
        </p:spPr>
      </p:sp>
      <p:sp>
        <p:nvSpPr>
          <p:cNvPr id="11" name="Text 8"/>
          <p:cNvSpPr/>
          <p:nvPr/>
        </p:nvSpPr>
        <p:spPr>
          <a:xfrm>
            <a:off x="8570797" y="3223419"/>
            <a:ext cx="277041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Военная атрибутика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8570797" y="3632101"/>
            <a:ext cx="277041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Орлы, мечи, лавровые венки — язык имперской власти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5233360" y="4728369"/>
            <a:ext cx="6296860" cy="1089124"/>
          </a:xfrm>
          <a:custGeom>
            <a:avLst/>
            <a:gdLst/>
            <a:ahLst/>
            <a:cxnLst/>
            <a:rect l="l" t="t" r="r" b="b"/>
            <a:pathLst>
              <a:path w="6296860" h="1089124">
                <a:moveTo>
                  <a:pt x="0" y="0"/>
                </a:moveTo>
                <a:lnTo>
                  <a:pt x="6296860" y="0"/>
                </a:lnTo>
                <a:lnTo>
                  <a:pt x="6296860" y="1065496"/>
                </a:lnTo>
                <a:arcTo hR="23628" wR="23627" stAng="0" swAng="5400000"/>
                <a:lnTo>
                  <a:pt x="23627" y="1089124"/>
                </a:lnTo>
                <a:arcTo hR="23628" wR="23627" stAng="5400000" swAng="5400000"/>
                <a:lnTo>
                  <a:pt x="0" y="0"/>
                </a:lnTo>
                <a:close/>
              </a:path>
            </a:pathLst>
          </a:custGeom>
          <a:solidFill>
            <a:srgbClr val="F9F7F7"/>
          </a:solidFill>
          <a:ln/>
        </p:spPr>
      </p:sp>
      <p:sp>
        <p:nvSpPr>
          <p:cNvPr id="14" name="Shape 11"/>
          <p:cNvSpPr/>
          <p:nvPr/>
        </p:nvSpPr>
        <p:spPr>
          <a:xfrm>
            <a:off x="5233360" y="4728369"/>
            <a:ext cx="6296860" cy="2540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15" name="Text 12"/>
          <p:cNvSpPr/>
          <p:nvPr/>
        </p:nvSpPr>
        <p:spPr>
          <a:xfrm>
            <a:off x="5422367" y="4917380"/>
            <a:ext cx="59188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Государственная мощь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5422367" y="5326063"/>
            <a:ext cx="59188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Архитектура как инструмент прославления империи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819745"/>
            <a:ext cx="6296860" cy="10632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Модерн / Ар-нуво (конец XIX – начало XX вв.)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661475" y="2112566"/>
            <a:ext cx="6296860" cy="1034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Отказ от прямых углов и подражания прошлому. Плавные, текучие природные линии, мотивы растений, кованые решетки, мозаичные панно и смелое использование стекла и металла (шедевры Антонио Гауди).</a:t>
            </a:r>
            <a:endParaRPr lang="en-US" sz="13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3319066"/>
            <a:ext cx="425241" cy="42525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278005" y="3319066"/>
            <a:ext cx="5680330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Природные линии</a:t>
            </a:r>
            <a:endParaRPr lang="en-US" sz="1650" dirty="0"/>
          </a:p>
        </p:txBody>
      </p:sp>
      <p:sp>
        <p:nvSpPr>
          <p:cNvPr id="7" name="Text 3"/>
          <p:cNvSpPr/>
          <p:nvPr/>
        </p:nvSpPr>
        <p:spPr>
          <a:xfrm>
            <a:off x="1278005" y="3676551"/>
            <a:ext cx="5680330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Плавные, текучие формы, вдохновлённые растениями и живой природой</a:t>
            </a:r>
            <a:endParaRPr lang="en-US" sz="13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4499868"/>
            <a:ext cx="425241" cy="42525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278005" y="4499868"/>
            <a:ext cx="5680330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Кованые решётки и мозаика</a:t>
            </a:r>
            <a:endParaRPr lang="en-US" sz="1650" dirty="0"/>
          </a:p>
        </p:txBody>
      </p:sp>
      <p:sp>
        <p:nvSpPr>
          <p:cNvPr id="10" name="Text 5"/>
          <p:cNvSpPr/>
          <p:nvPr/>
        </p:nvSpPr>
        <p:spPr>
          <a:xfrm>
            <a:off x="1278005" y="4857353"/>
            <a:ext cx="5680330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Декоративное искусство становится частью архитектуры</a:t>
            </a:r>
            <a:endParaRPr lang="en-US" sz="13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5422106"/>
            <a:ext cx="425241" cy="42525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278005" y="5422106"/>
            <a:ext cx="5680330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Стекло и металл</a:t>
            </a:r>
            <a:endParaRPr lang="en-US" sz="1650" dirty="0"/>
          </a:p>
        </p:txBody>
      </p:sp>
      <p:sp>
        <p:nvSpPr>
          <p:cNvPr id="13" name="Text 7"/>
          <p:cNvSpPr/>
          <p:nvPr/>
        </p:nvSpPr>
        <p:spPr>
          <a:xfrm>
            <a:off x="1278005" y="5779591"/>
            <a:ext cx="5680330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Новые материалы открывают невиданные возможности формы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58924"/>
            <a:ext cx="6296860" cy="10632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Конструктивизм и Авангард (1920-е гг.)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916560" y="2223988"/>
            <a:ext cx="6651359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«Форма следует за функцией»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661475" y="2051745"/>
            <a:ext cx="19050" cy="603052"/>
          </a:xfrm>
          <a:prstGeom prst="roundRect">
            <a:avLst>
              <a:gd name="adj" fmla="val 49999"/>
            </a:avLst>
          </a:prstGeom>
          <a:solidFill>
            <a:srgbClr val="3E2513"/>
          </a:solidFill>
          <a:ln/>
        </p:spPr>
      </p:sp>
      <p:sp>
        <p:nvSpPr>
          <p:cNvPr id="6" name="Text 3"/>
          <p:cNvSpPr/>
          <p:nvPr/>
        </p:nvSpPr>
        <p:spPr>
          <a:xfrm>
            <a:off x="661475" y="2827040"/>
            <a:ext cx="6296860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Архитектура советского и европейского авангарда: железобетон, стекло, плоские крыши, функциональность без декоративных излишеств.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661475" y="3516412"/>
            <a:ext cx="3071835" cy="1473299"/>
          </a:xfrm>
          <a:prstGeom prst="roundRect">
            <a:avLst>
              <a:gd name="adj" fmla="val 1732"/>
            </a:avLst>
          </a:prstGeom>
          <a:solidFill>
            <a:srgbClr val="F9F7F7"/>
          </a:solidFill>
          <a:ln/>
        </p:spPr>
      </p:sp>
      <p:sp>
        <p:nvSpPr>
          <p:cNvPr id="8" name="Text 5"/>
          <p:cNvSpPr/>
          <p:nvPr/>
        </p:nvSpPr>
        <p:spPr>
          <a:xfrm>
            <a:off x="831532" y="3686473"/>
            <a:ext cx="2731722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Железобетон и стекло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831532" y="4043958"/>
            <a:ext cx="2731722" cy="775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Промышленные материалы как основа нового языка архитектуры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3886400" y="3516412"/>
            <a:ext cx="3071934" cy="1473299"/>
          </a:xfrm>
          <a:prstGeom prst="roundRect">
            <a:avLst>
              <a:gd name="adj" fmla="val 1732"/>
            </a:avLst>
          </a:prstGeom>
          <a:solidFill>
            <a:srgbClr val="F9F7F7"/>
          </a:solidFill>
          <a:ln/>
        </p:spPr>
      </p:sp>
      <p:sp>
        <p:nvSpPr>
          <p:cNvPr id="11" name="Text 8"/>
          <p:cNvSpPr/>
          <p:nvPr/>
        </p:nvSpPr>
        <p:spPr>
          <a:xfrm>
            <a:off x="4056457" y="3686473"/>
            <a:ext cx="273182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Плоские крыши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4056457" y="4043958"/>
            <a:ext cx="2731821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Отказ от скатных кровель — символ разрыва с прошлым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661475" y="5142805"/>
            <a:ext cx="6296860" cy="956171"/>
          </a:xfrm>
          <a:prstGeom prst="roundRect">
            <a:avLst>
              <a:gd name="adj" fmla="val 2669"/>
            </a:avLst>
          </a:prstGeom>
          <a:solidFill>
            <a:srgbClr val="F9F7F7"/>
          </a:solidFill>
          <a:ln/>
        </p:spPr>
      </p:sp>
      <p:sp>
        <p:nvSpPr>
          <p:cNvPr id="14" name="Text 11"/>
          <p:cNvSpPr/>
          <p:nvPr/>
        </p:nvSpPr>
        <p:spPr>
          <a:xfrm>
            <a:off x="831532" y="5312866"/>
            <a:ext cx="5956746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Функциональность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831532" y="5670352"/>
            <a:ext cx="595674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Никаких декоративных излишеств — только то, что необходимо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92857"/>
            <a:ext cx="6296860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Модернизм и Интернациональный стиль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5233360" y="1296591"/>
            <a:ext cx="6296860" cy="324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Середина XX века: эпоха небоскребов из стекла и стали, минимализм, свободная планировка и индустриальные технологии строительства.</a:t>
            </a:r>
            <a:endParaRPr lang="en-US" sz="9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1710630"/>
            <a:ext cx="6296860" cy="102879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308073" y="1802705"/>
            <a:ext cx="147336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1</a:t>
            </a:r>
            <a:endParaRPr lang="en-US" sz="1150" dirty="0"/>
          </a:p>
        </p:txBody>
      </p:sp>
      <p:sp>
        <p:nvSpPr>
          <p:cNvPr id="7" name="Text 3"/>
          <p:cNvSpPr/>
          <p:nvPr/>
        </p:nvSpPr>
        <p:spPr>
          <a:xfrm>
            <a:off x="5368890" y="2201962"/>
            <a:ext cx="6025801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Небоскрёбы из стекла и стали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368890" y="2441773"/>
            <a:ext cx="6025801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Новый силуэт городов — вертикаль как символ прогресса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2819202"/>
            <a:ext cx="6296860" cy="102879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308073" y="2911277"/>
            <a:ext cx="147336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2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5368890" y="3310533"/>
            <a:ext cx="6025801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Минимализм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5368890" y="3550345"/>
            <a:ext cx="6025801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«Меньше — значит больше»: чистые поверхности без орнамента</a:t>
            </a:r>
            <a:endParaRPr lang="en-US" sz="9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3927773"/>
            <a:ext cx="6296860" cy="102879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308073" y="4019848"/>
            <a:ext cx="147336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3</a:t>
            </a:r>
            <a:endParaRPr lang="en-US" sz="1150" dirty="0"/>
          </a:p>
        </p:txBody>
      </p:sp>
      <p:sp>
        <p:nvSpPr>
          <p:cNvPr id="15" name="Text 9"/>
          <p:cNvSpPr/>
          <p:nvPr/>
        </p:nvSpPr>
        <p:spPr>
          <a:xfrm>
            <a:off x="5368890" y="4419104"/>
            <a:ext cx="6025801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Свободная планировка</a:t>
            </a:r>
            <a:endParaRPr lang="en-US" sz="1200" dirty="0"/>
          </a:p>
        </p:txBody>
      </p:sp>
      <p:sp>
        <p:nvSpPr>
          <p:cNvPr id="16" name="Text 10"/>
          <p:cNvSpPr/>
          <p:nvPr/>
        </p:nvSpPr>
        <p:spPr>
          <a:xfrm>
            <a:off x="5368890" y="4658916"/>
            <a:ext cx="6025801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Открытые пространства без несущих внутренних стен</a:t>
            </a:r>
            <a:endParaRPr lang="en-US" sz="95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3360" y="5036344"/>
            <a:ext cx="6296860" cy="1028799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308073" y="5128419"/>
            <a:ext cx="147336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4</a:t>
            </a:r>
            <a:endParaRPr lang="en-US" sz="1150" dirty="0"/>
          </a:p>
        </p:txBody>
      </p:sp>
      <p:sp>
        <p:nvSpPr>
          <p:cNvPr id="19" name="Text 12"/>
          <p:cNvSpPr/>
          <p:nvPr/>
        </p:nvSpPr>
        <p:spPr>
          <a:xfrm>
            <a:off x="5368890" y="5527675"/>
            <a:ext cx="6025801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Индустриальные технологии</a:t>
            </a:r>
            <a:endParaRPr lang="en-US" sz="1200" dirty="0"/>
          </a:p>
        </p:txBody>
      </p:sp>
      <p:sp>
        <p:nvSpPr>
          <p:cNvPr id="20" name="Text 13"/>
          <p:cNvSpPr/>
          <p:nvPr/>
        </p:nvSpPr>
        <p:spPr>
          <a:xfrm>
            <a:off x="5368890" y="5767487"/>
            <a:ext cx="6025801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Серийное производство и стандартизация строительных элементов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825798"/>
            <a:ext cx="6296860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Хай-тек и Деконструктивизм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5233360" y="1532632"/>
            <a:ext cx="6296860" cy="713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Современная архитектура: демонстрация высоких технологий (трубы и лифты на фасаде, сложные криволинейные формы, био-дизайн и экологичные зеленые фасады).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5233360" y="2399407"/>
            <a:ext cx="3080169" cy="1985863"/>
          </a:xfrm>
          <a:prstGeom prst="roundRect">
            <a:avLst>
              <a:gd name="adj" fmla="val 1214"/>
            </a:avLst>
          </a:prstGeom>
          <a:solidFill>
            <a:srgbClr val="F9F7F7"/>
          </a:solidFill>
          <a:ln/>
        </p:spPr>
      </p:sp>
      <p:sp>
        <p:nvSpPr>
          <p:cNvPr id="6" name="Shape 3"/>
          <p:cNvSpPr/>
          <p:nvPr/>
        </p:nvSpPr>
        <p:spPr>
          <a:xfrm>
            <a:off x="5393992" y="2560042"/>
            <a:ext cx="481993" cy="482005"/>
          </a:xfrm>
          <a:prstGeom prst="ellipse">
            <a:avLst/>
          </a:prstGeom>
          <a:solidFill>
            <a:srgbClr val="3E2513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6545" y="2692598"/>
            <a:ext cx="216887" cy="21689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393992" y="3178572"/>
            <a:ext cx="275890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Хай-тек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5393992" y="3511451"/>
            <a:ext cx="2758907" cy="713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Трубы, лифты и конструкции вынесены на фасад — технология как эстетика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8450051" y="2399407"/>
            <a:ext cx="3080169" cy="1985863"/>
          </a:xfrm>
          <a:prstGeom prst="roundRect">
            <a:avLst>
              <a:gd name="adj" fmla="val 1214"/>
            </a:avLst>
          </a:prstGeom>
          <a:solidFill>
            <a:srgbClr val="F9F7F7"/>
          </a:solidFill>
          <a:ln/>
        </p:spPr>
      </p:sp>
      <p:sp>
        <p:nvSpPr>
          <p:cNvPr id="11" name="Shape 7"/>
          <p:cNvSpPr/>
          <p:nvPr/>
        </p:nvSpPr>
        <p:spPr>
          <a:xfrm>
            <a:off x="8610682" y="2560042"/>
            <a:ext cx="481993" cy="482005"/>
          </a:xfrm>
          <a:prstGeom prst="ellipse">
            <a:avLst/>
          </a:prstGeom>
          <a:solidFill>
            <a:srgbClr val="3E2513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3235" y="2692598"/>
            <a:ext cx="216887" cy="21689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610682" y="3178572"/>
            <a:ext cx="275890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Деконструктивизм</a:t>
            </a:r>
            <a:endParaRPr lang="en-US" sz="1550" dirty="0"/>
          </a:p>
        </p:txBody>
      </p:sp>
      <p:sp>
        <p:nvSpPr>
          <p:cNvPr id="14" name="Text 9"/>
          <p:cNvSpPr/>
          <p:nvPr/>
        </p:nvSpPr>
        <p:spPr>
          <a:xfrm>
            <a:off x="8610682" y="3511451"/>
            <a:ext cx="2758907" cy="713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Сложные криволинейные формы, разрушающие привычные представления о здании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5233360" y="4521795"/>
            <a:ext cx="6296860" cy="1510407"/>
          </a:xfrm>
          <a:prstGeom prst="roundRect">
            <a:avLst>
              <a:gd name="adj" fmla="val 1596"/>
            </a:avLst>
          </a:prstGeom>
          <a:solidFill>
            <a:srgbClr val="F9F7F7"/>
          </a:solidFill>
          <a:ln/>
        </p:spPr>
      </p:sp>
      <p:sp>
        <p:nvSpPr>
          <p:cNvPr id="16" name="Shape 11"/>
          <p:cNvSpPr/>
          <p:nvPr/>
        </p:nvSpPr>
        <p:spPr>
          <a:xfrm>
            <a:off x="5393992" y="4682430"/>
            <a:ext cx="481993" cy="482005"/>
          </a:xfrm>
          <a:prstGeom prst="ellipse">
            <a:avLst/>
          </a:prstGeom>
          <a:solidFill>
            <a:srgbClr val="3E2513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26545" y="4814987"/>
            <a:ext cx="216887" cy="21689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393992" y="5300960"/>
            <a:ext cx="597559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Зелёная архитектура</a:t>
            </a:r>
            <a:endParaRPr lang="en-US" sz="1550" dirty="0"/>
          </a:p>
        </p:txBody>
      </p:sp>
      <p:sp>
        <p:nvSpPr>
          <p:cNvPr id="19" name="Text 13"/>
          <p:cNvSpPr/>
          <p:nvPr/>
        </p:nvSpPr>
        <p:spPr>
          <a:xfrm>
            <a:off x="5393992" y="5633839"/>
            <a:ext cx="5975597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Био-дизайн и экологичные зелёные фасады — ответ на вызовы XXI века</a:t>
            </a:r>
            <a:endParaRPr lang="en-US" sz="12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6058"/>
            <a:ext cx="10868745" cy="413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Заключение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61475" y="1124744"/>
            <a:ext cx="11478330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Архитектура окружает нас каждый день. Умение различать стили превращает прогулку по любому городу в увлекательное чтение открытой книги истории!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6086323" y="1408906"/>
            <a:ext cx="19050" cy="4396879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5" name="Shape 3"/>
          <p:cNvSpPr/>
          <p:nvPr/>
        </p:nvSpPr>
        <p:spPr>
          <a:xfrm>
            <a:off x="5569208" y="1548209"/>
            <a:ext cx="396865" cy="1905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6" name="Shape 4"/>
          <p:cNvSpPr/>
          <p:nvPr/>
        </p:nvSpPr>
        <p:spPr>
          <a:xfrm>
            <a:off x="5947023" y="1408906"/>
            <a:ext cx="297649" cy="297656"/>
          </a:xfrm>
          <a:prstGeom prst="roundRect">
            <a:avLst>
              <a:gd name="adj" fmla="val 6668"/>
            </a:avLst>
          </a:prstGeom>
          <a:solidFill>
            <a:srgbClr val="F9F7F7"/>
          </a:solidFill>
          <a:ln/>
        </p:spPr>
      </p:sp>
      <p:sp>
        <p:nvSpPr>
          <p:cNvPr id="7" name="Text 5"/>
          <p:cNvSpPr/>
          <p:nvPr/>
        </p:nvSpPr>
        <p:spPr>
          <a:xfrm>
            <a:off x="5996631" y="1433711"/>
            <a:ext cx="198433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1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61475" y="1454348"/>
            <a:ext cx="477289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X–XII вв.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1475" y="1716584"/>
            <a:ext cx="4772898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Романский стиль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225622" y="2262684"/>
            <a:ext cx="396865" cy="1905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11" name="Shape 9"/>
          <p:cNvSpPr/>
          <p:nvPr/>
        </p:nvSpPr>
        <p:spPr>
          <a:xfrm>
            <a:off x="5947023" y="2123380"/>
            <a:ext cx="297649" cy="297656"/>
          </a:xfrm>
          <a:prstGeom prst="roundRect">
            <a:avLst>
              <a:gd name="adj" fmla="val 6668"/>
            </a:avLst>
          </a:prstGeom>
          <a:solidFill>
            <a:srgbClr val="F9F7F7"/>
          </a:solidFill>
          <a:ln/>
        </p:spPr>
      </p:sp>
      <p:sp>
        <p:nvSpPr>
          <p:cNvPr id="12" name="Text 10"/>
          <p:cNvSpPr/>
          <p:nvPr/>
        </p:nvSpPr>
        <p:spPr>
          <a:xfrm>
            <a:off x="5996631" y="2148185"/>
            <a:ext cx="198433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2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6757322" y="2168823"/>
            <a:ext cx="477289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XII–XV вв.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757322" y="2431058"/>
            <a:ext cx="4772898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Готика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569208" y="2907209"/>
            <a:ext cx="396865" cy="1905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16" name="Shape 14"/>
          <p:cNvSpPr/>
          <p:nvPr/>
        </p:nvSpPr>
        <p:spPr>
          <a:xfrm>
            <a:off x="5947023" y="2767905"/>
            <a:ext cx="297649" cy="297656"/>
          </a:xfrm>
          <a:prstGeom prst="roundRect">
            <a:avLst>
              <a:gd name="adj" fmla="val 6668"/>
            </a:avLst>
          </a:prstGeom>
          <a:solidFill>
            <a:srgbClr val="F9F7F7"/>
          </a:solidFill>
          <a:ln/>
        </p:spPr>
      </p:sp>
      <p:sp>
        <p:nvSpPr>
          <p:cNvPr id="17" name="Text 15"/>
          <p:cNvSpPr/>
          <p:nvPr/>
        </p:nvSpPr>
        <p:spPr>
          <a:xfrm>
            <a:off x="5996631" y="2792710"/>
            <a:ext cx="198433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3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661475" y="2813348"/>
            <a:ext cx="477289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XV–XVI вв.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61475" y="3075583"/>
            <a:ext cx="4772898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Ренессанс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225622" y="3551833"/>
            <a:ext cx="396865" cy="1905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21" name="Shape 19"/>
          <p:cNvSpPr/>
          <p:nvPr/>
        </p:nvSpPr>
        <p:spPr>
          <a:xfrm>
            <a:off x="5947023" y="3412530"/>
            <a:ext cx="297649" cy="297656"/>
          </a:xfrm>
          <a:prstGeom prst="roundRect">
            <a:avLst>
              <a:gd name="adj" fmla="val 6668"/>
            </a:avLst>
          </a:prstGeom>
          <a:solidFill>
            <a:srgbClr val="F9F7F7"/>
          </a:solidFill>
          <a:ln/>
        </p:spPr>
      </p:sp>
      <p:sp>
        <p:nvSpPr>
          <p:cNvPr id="22" name="Text 20"/>
          <p:cNvSpPr/>
          <p:nvPr/>
        </p:nvSpPr>
        <p:spPr>
          <a:xfrm>
            <a:off x="5996631" y="3437334"/>
            <a:ext cx="198433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4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6757322" y="3457972"/>
            <a:ext cx="477289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XVI–XVIII вв.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757322" y="3720207"/>
            <a:ext cx="4772898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Барокко и Рококо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569208" y="4196457"/>
            <a:ext cx="396865" cy="1905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26" name="Shape 24"/>
          <p:cNvSpPr/>
          <p:nvPr/>
        </p:nvSpPr>
        <p:spPr>
          <a:xfrm>
            <a:off x="5947023" y="4057154"/>
            <a:ext cx="297649" cy="297656"/>
          </a:xfrm>
          <a:prstGeom prst="roundRect">
            <a:avLst>
              <a:gd name="adj" fmla="val 6668"/>
            </a:avLst>
          </a:prstGeom>
          <a:solidFill>
            <a:srgbClr val="F9F7F7"/>
          </a:solidFill>
          <a:ln/>
        </p:spPr>
      </p:sp>
      <p:sp>
        <p:nvSpPr>
          <p:cNvPr id="27" name="Text 25"/>
          <p:cNvSpPr/>
          <p:nvPr/>
        </p:nvSpPr>
        <p:spPr>
          <a:xfrm>
            <a:off x="5996631" y="4081959"/>
            <a:ext cx="198433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5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661475" y="4102596"/>
            <a:ext cx="477289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XVIII–XIX вв.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61475" y="4364831"/>
            <a:ext cx="4772898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Классицизм и Ампир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25622" y="4841081"/>
            <a:ext cx="396865" cy="1905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31" name="Shape 29"/>
          <p:cNvSpPr/>
          <p:nvPr/>
        </p:nvSpPr>
        <p:spPr>
          <a:xfrm>
            <a:off x="5947023" y="4701778"/>
            <a:ext cx="297649" cy="297656"/>
          </a:xfrm>
          <a:prstGeom prst="roundRect">
            <a:avLst>
              <a:gd name="adj" fmla="val 6668"/>
            </a:avLst>
          </a:prstGeom>
          <a:solidFill>
            <a:srgbClr val="F9F7F7"/>
          </a:solidFill>
          <a:ln/>
        </p:spPr>
      </p:sp>
      <p:sp>
        <p:nvSpPr>
          <p:cNvPr id="32" name="Text 30"/>
          <p:cNvSpPr/>
          <p:nvPr/>
        </p:nvSpPr>
        <p:spPr>
          <a:xfrm>
            <a:off x="5996631" y="4726583"/>
            <a:ext cx="198433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6</a:t>
            </a:r>
            <a:endParaRPr lang="en-US" sz="1550" dirty="0"/>
          </a:p>
        </p:txBody>
      </p:sp>
      <p:sp>
        <p:nvSpPr>
          <p:cNvPr id="33" name="Text 31"/>
          <p:cNvSpPr/>
          <p:nvPr/>
        </p:nvSpPr>
        <p:spPr>
          <a:xfrm>
            <a:off x="6757322" y="4747220"/>
            <a:ext cx="477289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XIX–XX вв.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6757322" y="5009455"/>
            <a:ext cx="4772898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Модерн, Авангард, Модернизм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61475" y="5909965"/>
            <a:ext cx="10868745" cy="421977"/>
          </a:xfrm>
          <a:prstGeom prst="roundRect">
            <a:avLst>
              <a:gd name="adj" fmla="val 4703"/>
            </a:avLst>
          </a:prstGeom>
          <a:solidFill>
            <a:srgbClr val="F3E3D8"/>
          </a:solidFill>
          <a:ln/>
        </p:spPr>
      </p:sp>
      <p:pic>
        <p:nvPicPr>
          <p:cNvPr id="3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30" y="6046787"/>
            <a:ext cx="165294" cy="132259"/>
          </a:xfrm>
          <a:prstGeom prst="rect">
            <a:avLst/>
          </a:prstGeom>
        </p:spPr>
      </p:pic>
      <p:sp>
        <p:nvSpPr>
          <p:cNvPr id="37" name="Text 34"/>
          <p:cNvSpPr/>
          <p:nvPr/>
        </p:nvSpPr>
        <p:spPr>
          <a:xfrm>
            <a:off x="1091280" y="6035576"/>
            <a:ext cx="10916270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Умение читать архитектуру — это умение читать историю человечества.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242939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Архитектурные стили Европы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3707705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Архитектура — это застывшая музыка и каменная летопись эпох. Здания отражают мировоззрение, веру и идеалы своего времени. Совершим путешествие по великим стилям Европы!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61677"/>
            <a:ext cx="6296860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Романский стиль (X–XII вв.)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661475" y="1322884"/>
            <a:ext cx="6296860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Стиль раннего Средневековья. В неспокойную эпоху феодальных войн храм должен был быть надежной крепостью.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661475" y="2012255"/>
            <a:ext cx="6296860" cy="956171"/>
          </a:xfrm>
          <a:prstGeom prst="roundRect">
            <a:avLst>
              <a:gd name="adj" fmla="val 2669"/>
            </a:avLst>
          </a:prstGeom>
          <a:solidFill>
            <a:srgbClr val="F9F7F7"/>
          </a:solidFill>
          <a:ln/>
        </p:spPr>
      </p:sp>
      <p:sp>
        <p:nvSpPr>
          <p:cNvPr id="6" name="Text 3"/>
          <p:cNvSpPr/>
          <p:nvPr/>
        </p:nvSpPr>
        <p:spPr>
          <a:xfrm>
            <a:off x="831532" y="2182316"/>
            <a:ext cx="5956746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Массивные стены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831532" y="2539802"/>
            <a:ext cx="595674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Толстый каменный монолит, способный выдержать осаду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61475" y="3121521"/>
            <a:ext cx="6296860" cy="956171"/>
          </a:xfrm>
          <a:prstGeom prst="roundRect">
            <a:avLst>
              <a:gd name="adj" fmla="val 2669"/>
            </a:avLst>
          </a:prstGeom>
          <a:solidFill>
            <a:srgbClr val="F9F7F7"/>
          </a:solidFill>
          <a:ln/>
        </p:spPr>
      </p:sp>
      <p:sp>
        <p:nvSpPr>
          <p:cNvPr id="9" name="Text 6"/>
          <p:cNvSpPr/>
          <p:nvPr/>
        </p:nvSpPr>
        <p:spPr>
          <a:xfrm>
            <a:off x="831532" y="3291582"/>
            <a:ext cx="5956746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Узкие окна-бойницы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831532" y="3649067"/>
            <a:ext cx="595674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Минимум света — максимум защиты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61475" y="4230787"/>
            <a:ext cx="6296860" cy="956171"/>
          </a:xfrm>
          <a:prstGeom prst="roundRect">
            <a:avLst>
              <a:gd name="adj" fmla="val 2669"/>
            </a:avLst>
          </a:prstGeom>
          <a:solidFill>
            <a:srgbClr val="F9F7F7"/>
          </a:solidFill>
          <a:ln/>
        </p:spPr>
      </p:sp>
      <p:sp>
        <p:nvSpPr>
          <p:cNvPr id="12" name="Text 9"/>
          <p:cNvSpPr/>
          <p:nvPr/>
        </p:nvSpPr>
        <p:spPr>
          <a:xfrm>
            <a:off x="831532" y="4400848"/>
            <a:ext cx="5956746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Полуциркульные арки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831532" y="4758333"/>
            <a:ext cx="595674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Характерный элемент, унаследованный от Рима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661475" y="5340052"/>
            <a:ext cx="6296860" cy="956171"/>
          </a:xfrm>
          <a:prstGeom prst="roundRect">
            <a:avLst>
              <a:gd name="adj" fmla="val 2669"/>
            </a:avLst>
          </a:prstGeom>
          <a:solidFill>
            <a:srgbClr val="F9F7F7"/>
          </a:solidFill>
          <a:ln/>
        </p:spPr>
      </p:sp>
      <p:sp>
        <p:nvSpPr>
          <p:cNvPr id="15" name="Text 12"/>
          <p:cNvSpPr/>
          <p:nvPr/>
        </p:nvSpPr>
        <p:spPr>
          <a:xfrm>
            <a:off x="831532" y="5510113"/>
            <a:ext cx="5956746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Суровый монументальный вид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831532" y="5867598"/>
            <a:ext cx="595674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Символ силы и незыблемости веры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30845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Готика (XII–XV вв.)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1604963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Рожденная во Франции, готика совершила инженерную революцию. Тяжелые стены сменились каркасной системой: нервюрные своды, внешние опоры (контрфорсы и аркбутаны).</a:t>
            </a:r>
            <a:endParaRPr lang="en-US" sz="14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75" y="2724845"/>
            <a:ext cx="945035" cy="113407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795517" y="2913856"/>
            <a:ext cx="516281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Тяжёлые стены</a:t>
            </a:r>
            <a:endParaRPr lang="en-US" sz="1850" dirty="0"/>
          </a:p>
        </p:txBody>
      </p:sp>
      <p:sp>
        <p:nvSpPr>
          <p:cNvPr id="7" name="Text 3"/>
          <p:cNvSpPr/>
          <p:nvPr/>
        </p:nvSpPr>
        <p:spPr>
          <a:xfrm>
            <a:off x="1795517" y="3322538"/>
            <a:ext cx="51628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Романский подход — глухая каменная масса</a:t>
            </a:r>
            <a:endParaRPr lang="en-US" sz="14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3858915"/>
            <a:ext cx="945035" cy="113407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795517" y="4047927"/>
            <a:ext cx="516281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Каркасная система</a:t>
            </a:r>
            <a:endParaRPr lang="en-US" sz="1850" dirty="0"/>
          </a:p>
        </p:txBody>
      </p:sp>
      <p:sp>
        <p:nvSpPr>
          <p:cNvPr id="10" name="Text 5"/>
          <p:cNvSpPr/>
          <p:nvPr/>
        </p:nvSpPr>
        <p:spPr>
          <a:xfrm>
            <a:off x="1795517" y="4456609"/>
            <a:ext cx="51628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Нервюрные своды распределяют нагрузку</a:t>
            </a:r>
            <a:endParaRPr lang="en-US" sz="14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75" y="4992985"/>
            <a:ext cx="945035" cy="113407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795517" y="5181997"/>
            <a:ext cx="516281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Инженерная революция</a:t>
            </a:r>
            <a:endParaRPr lang="en-US" sz="1850" dirty="0"/>
          </a:p>
        </p:txBody>
      </p:sp>
      <p:sp>
        <p:nvSpPr>
          <p:cNvPr id="13" name="Text 7"/>
          <p:cNvSpPr/>
          <p:nvPr/>
        </p:nvSpPr>
        <p:spPr>
          <a:xfrm>
            <a:off x="1795517" y="5590679"/>
            <a:ext cx="51628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Контрфорсы и аркбутаны освобождают стены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08707"/>
            <a:ext cx="6296860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Символика готики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5233360" y="1425773"/>
            <a:ext cx="6296860" cy="11203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Храм устремлен ввысь, к Богу. Тонкие каменные шпили, стрельчатые арки, а вместо глухих стен — гигантские окна с цветными </a:t>
            </a:r>
            <a:pPr algn="l"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витражами</a:t>
            </a:r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, наполняющими собор мистическим светом (Нотр-Дам де Пари, Кельнский собор).</a:t>
            </a:r>
            <a:endParaRPr lang="en-US" sz="14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2738041"/>
            <a:ext cx="448854" cy="44886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895431" y="2738041"/>
            <a:ext cx="563479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Устремлённость ввысь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5895431" y="3120827"/>
            <a:ext cx="5634790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Шпили и стрельчатые арки символизируют связь земного и небесного</a:t>
            </a:r>
            <a:endParaRPr lang="en-US" sz="14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4022130"/>
            <a:ext cx="448854" cy="44886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895431" y="4022130"/>
            <a:ext cx="563479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Витражи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5895431" y="4404916"/>
            <a:ext cx="5634790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Цветной свет превращает интерьер в мистическое пространство</a:t>
            </a:r>
            <a:endParaRPr lang="en-US" sz="14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5306219"/>
            <a:ext cx="448854" cy="44886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895431" y="5306219"/>
            <a:ext cx="563479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Великие соборы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5895431" y="5689005"/>
            <a:ext cx="5634790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Нотр-Дам де Пари, Кельнский собор — вершины готического зодчества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555923"/>
            <a:ext cx="6296860" cy="944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Эпоха Возрождения / Ренессанс (XV–XVI вв.)</a:t>
            </a:r>
            <a:endParaRPr lang="en-US" sz="2950" dirty="0"/>
          </a:p>
        </p:txBody>
      </p:sp>
      <p:sp>
        <p:nvSpPr>
          <p:cNvPr id="4" name="Text 1"/>
          <p:cNvSpPr/>
          <p:nvPr/>
        </p:nvSpPr>
        <p:spPr>
          <a:xfrm>
            <a:off x="5233360" y="1682254"/>
            <a:ext cx="6296860" cy="6530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В Италии архитекторы вернулись к идеалам античности. В центре мира встал человек. Отказ от готической мрачности в пользу гармонии, симметрии, строгих пропорций, куполов и ордерной системы (купол Санта-Мария-дель-Фьоре).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233360" y="2471341"/>
            <a:ext cx="6296860" cy="866973"/>
          </a:xfrm>
          <a:prstGeom prst="roundRect">
            <a:avLst>
              <a:gd name="adj" fmla="val 261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03616" y="2641600"/>
            <a:ext cx="595634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Гармония и симметрия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5403616" y="2950369"/>
            <a:ext cx="5956349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Строгие математические пропорции в основе каждого здания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233360" y="3459262"/>
            <a:ext cx="6296860" cy="866973"/>
          </a:xfrm>
          <a:prstGeom prst="roundRect">
            <a:avLst>
              <a:gd name="adj" fmla="val 261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403616" y="3629521"/>
            <a:ext cx="595634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Ордерная система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403616" y="3938290"/>
            <a:ext cx="5956349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Возрождение греческих и римских колонн, антаблементов, фронтонов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5233360" y="4447183"/>
            <a:ext cx="6296860" cy="866973"/>
          </a:xfrm>
          <a:prstGeom prst="roundRect">
            <a:avLst>
              <a:gd name="adj" fmla="val 261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403616" y="4617442"/>
            <a:ext cx="595634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Купола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5403616" y="4926211"/>
            <a:ext cx="5956349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Символ совершенства — купол Санта-Мария-дель-Фьоре Брунеллески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5233360" y="5435104"/>
            <a:ext cx="6296860" cy="866973"/>
          </a:xfrm>
          <a:prstGeom prst="roundRect">
            <a:avLst>
              <a:gd name="adj" fmla="val 2616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403616" y="5605363"/>
            <a:ext cx="595634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Человек в центре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5403616" y="5914132"/>
            <a:ext cx="5956349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Гуманизм как философская основа нового стиля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772841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Барокко (конец XVI – середина XVIII вв.)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944936" y="3450233"/>
            <a:ext cx="662298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«Причудливый, склонный к излишествам»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3237607"/>
            <a:ext cx="25399" cy="727670"/>
          </a:xfrm>
          <a:prstGeom prst="roundRect">
            <a:avLst>
              <a:gd name="adj" fmla="val 50001"/>
            </a:avLst>
          </a:prstGeom>
          <a:solidFill>
            <a:srgbClr val="3E2513"/>
          </a:solidFill>
          <a:ln/>
        </p:spPr>
      </p:sp>
      <p:sp>
        <p:nvSpPr>
          <p:cNvPr id="6" name="Text 3"/>
          <p:cNvSpPr/>
          <p:nvPr/>
        </p:nvSpPr>
        <p:spPr>
          <a:xfrm>
            <a:off x="661475" y="4177903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Стиль пышности, эмоционального накала и театральности, прославлявший могущество королей и церкви (Версаль, Зимний дворец в Санкт-Петербурге).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999827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Особенности барокко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5233360" y="1873945"/>
            <a:ext cx="425241" cy="425252"/>
          </a:xfrm>
          <a:prstGeom prst="roundRect">
            <a:avLst>
              <a:gd name="adj" fmla="val 6667"/>
            </a:avLst>
          </a:prstGeom>
          <a:solidFill>
            <a:srgbClr val="F9F7F7"/>
          </a:solidFill>
          <a:ln/>
        </p:spPr>
      </p:sp>
      <p:sp>
        <p:nvSpPr>
          <p:cNvPr id="5" name="Text 2"/>
          <p:cNvSpPr/>
          <p:nvPr/>
        </p:nvSpPr>
        <p:spPr>
          <a:xfrm>
            <a:off x="5847608" y="1938834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Криволинейные фасады и витые колонны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5847608" y="2347516"/>
            <a:ext cx="568261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Динамичные формы создают ощущение движения и энергии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233360" y="3330377"/>
            <a:ext cx="425241" cy="425252"/>
          </a:xfrm>
          <a:prstGeom prst="roundRect">
            <a:avLst>
              <a:gd name="adj" fmla="val 6667"/>
            </a:avLst>
          </a:prstGeom>
          <a:solidFill>
            <a:srgbClr val="F9F7F7"/>
          </a:solidFill>
          <a:ln/>
        </p:spPr>
      </p:sp>
      <p:sp>
        <p:nvSpPr>
          <p:cNvPr id="8" name="Text 5"/>
          <p:cNvSpPr/>
          <p:nvPr/>
        </p:nvSpPr>
        <p:spPr>
          <a:xfrm>
            <a:off x="5847608" y="3395266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Обилие позолоты, лепнины и скульптур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5847608" y="3803948"/>
            <a:ext cx="568261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Каждая поверхность превращается в произведение искусства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5233360" y="4786809"/>
            <a:ext cx="425241" cy="425252"/>
          </a:xfrm>
          <a:prstGeom prst="roundRect">
            <a:avLst>
              <a:gd name="adj" fmla="val 6667"/>
            </a:avLst>
          </a:prstGeom>
          <a:solidFill>
            <a:srgbClr val="F9F7F7"/>
          </a:solidFill>
          <a:ln/>
        </p:spPr>
      </p:sp>
      <p:sp>
        <p:nvSpPr>
          <p:cNvPr id="11" name="Text 8"/>
          <p:cNvSpPr/>
          <p:nvPr/>
        </p:nvSpPr>
        <p:spPr>
          <a:xfrm>
            <a:off x="5847608" y="4851698"/>
            <a:ext cx="5682612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Оптические иллюзии, игра света и тени, роскошь в каждой детали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5847608" y="5555655"/>
            <a:ext cx="568261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Театральный эффект — главная цель барочного мастера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43533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Рококо (середина XVIII в.)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1517650"/>
            <a:ext cx="6296860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Развитие барокко в сторону утонченности и камерности. Преобладают пастельные тона, асимметрия, зеркала, нежные завитки в форме морских раковин (рокайль). Стиль интерьеров знати.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2939951"/>
            <a:ext cx="3053877" cy="1693962"/>
          </a:xfrm>
          <a:prstGeom prst="roundRect">
            <a:avLst>
              <a:gd name="adj" fmla="val 1674"/>
            </a:avLst>
          </a:prstGeom>
          <a:solidFill>
            <a:srgbClr val="F9F7F7"/>
          </a:solidFill>
          <a:ln/>
        </p:spPr>
      </p:sp>
      <p:sp>
        <p:nvSpPr>
          <p:cNvPr id="6" name="Text 3"/>
          <p:cNvSpPr/>
          <p:nvPr/>
        </p:nvSpPr>
        <p:spPr>
          <a:xfrm>
            <a:off x="850482" y="3128963"/>
            <a:ext cx="267586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Пастельные тона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850482" y="3537645"/>
            <a:ext cx="267586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Нежные розовые, голубые, кремовые оттенки вместо тяжёлого золота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3904359" y="2939951"/>
            <a:ext cx="3053976" cy="1693962"/>
          </a:xfrm>
          <a:prstGeom prst="roundRect">
            <a:avLst>
              <a:gd name="adj" fmla="val 1674"/>
            </a:avLst>
          </a:prstGeom>
          <a:solidFill>
            <a:srgbClr val="F9F7F7"/>
          </a:solidFill>
          <a:ln/>
        </p:spPr>
      </p:sp>
      <p:sp>
        <p:nvSpPr>
          <p:cNvPr id="9" name="Text 6"/>
          <p:cNvSpPr/>
          <p:nvPr/>
        </p:nvSpPr>
        <p:spPr>
          <a:xfrm>
            <a:off x="4093366" y="3128963"/>
            <a:ext cx="267596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Асимметрия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4093366" y="3537645"/>
            <a:ext cx="267596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Отказ от строгой симметрии в пользу игривой лёгкости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61475" y="4822924"/>
            <a:ext cx="6296860" cy="1391543"/>
          </a:xfrm>
          <a:prstGeom prst="roundRect">
            <a:avLst>
              <a:gd name="adj" fmla="val 2038"/>
            </a:avLst>
          </a:prstGeom>
          <a:solidFill>
            <a:srgbClr val="F9F7F7"/>
          </a:solidFill>
          <a:ln/>
        </p:spPr>
      </p:sp>
      <p:sp>
        <p:nvSpPr>
          <p:cNvPr id="12" name="Text 9"/>
          <p:cNvSpPr/>
          <p:nvPr/>
        </p:nvSpPr>
        <p:spPr>
          <a:xfrm>
            <a:off x="850482" y="5011936"/>
            <a:ext cx="59188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Рокайль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850482" y="5420618"/>
            <a:ext cx="591884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Завитки в форме морских раковин — главный декоративный мотив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2026-08-31T16:38:50Z</dcterms:created>
  <dcterms:modified xsi:type="dcterms:W3CDTF">2026-08-31T16:38:50Z</dcterms:modified>
</cp:coreProperties>
</file>