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Tomorrow Bold"/>
      <p:regular r:id="rId201314"/>
    </p:embeddedFont>
    <p:embeddedFont>
      <p:font typeface="Tomorrow"/>
      <p:regular r:id="rId201315"/>
    </p:embeddedFont>
    <p:embeddedFont>
      <p:font typeface="Tomorrow SemiBold"/>
      <p:regular r:id="rId201316"/>
    </p:embeddedFont>
    <p:embeddedFont>
      <p:font typeface="Tomorrow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0D0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1D1B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image" Target="../media/image-12-2.png"/><Relationship Id="rId3" Type="http://schemas.openxmlformats.org/officeDocument/2006/relationships/image" Target="../media/image-12-3.sv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15-2.png"/><Relationship Id="rId3" Type="http://schemas.openxmlformats.org/officeDocument/2006/relationships/image" Target="../media/image-15-3.svg"/><Relationship Id="rId4" Type="http://schemas.openxmlformats.org/officeDocument/2006/relationships/image" Target="../media/image-15-4.png"/><Relationship Id="rId5" Type="http://schemas.openxmlformats.org/officeDocument/2006/relationships/image" Target="../media/image-15-5.svg"/><Relationship Id="rId6" Type="http://schemas.openxmlformats.org/officeDocument/2006/relationships/image" Target="../media/image-15-6.png"/><Relationship Id="rId7" Type="http://schemas.openxmlformats.org/officeDocument/2006/relationships/image" Target="../media/image-15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1.png"/><Relationship Id="rId4" Type="http://schemas.openxmlformats.org/officeDocument/2006/relationships/image" Target="../media/image-3-2.svg"/><Relationship Id="rId5" Type="http://schemas.openxmlformats.org/officeDocument/2006/relationships/image" Target="../media/image-3-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svg"/><Relationship Id="rId6" Type="http://schemas.openxmlformats.org/officeDocument/2006/relationships/image" Target="../media/image-6-6.png"/><Relationship Id="rId7" Type="http://schemas.openxmlformats.org/officeDocument/2006/relationships/image" Target="../media/image-6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image" Target="../media/image-8-2.png"/><Relationship Id="rId7" Type="http://schemas.openxmlformats.org/officeDocument/2006/relationships/image" Target="../media/image-8-3.svg"/><Relationship Id="rId8" Type="http://schemas.openxmlformats.org/officeDocument/2006/relationships/image" Target="../media/image-8-2.png"/><Relationship Id="rId9" Type="http://schemas.openxmlformats.org/officeDocument/2006/relationships/image" Target="../media/image-8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54535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Черчение (8–9 классы): Проекционное черчение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356682" y="4010124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Универсальный язык инженеров, строителей и изобретателей</a:t>
            </a:r>
            <a:endParaRPr lang="en-US" sz="14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94618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Правила нанесения размеров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2059384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Размеры указывают в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миллиметрах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без написания единиц («мм»). Размерное число ставится над размерной линией ближе к середине. Линии не должны пересекаться.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3179266"/>
            <a:ext cx="425241" cy="42525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6" name="Text 3"/>
          <p:cNvSpPr/>
          <p:nvPr/>
        </p:nvSpPr>
        <p:spPr>
          <a:xfrm>
            <a:off x="5304251" y="3214688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1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847608" y="3244155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Единицы измерения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5847608" y="3652838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Всегда миллиметры, знак «мм» не пишется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5233360" y="4333280"/>
            <a:ext cx="425241" cy="42525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10" name="Text 7"/>
          <p:cNvSpPr/>
          <p:nvPr/>
        </p:nvSpPr>
        <p:spPr>
          <a:xfrm>
            <a:off x="5304251" y="4368701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847608" y="4398169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Положение числа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5847608" y="4806851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Над размерной линией, ближе к середине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5233360" y="5487293"/>
            <a:ext cx="425241" cy="425252"/>
          </a:xfrm>
          <a:prstGeom prst="roundRect">
            <a:avLst>
              <a:gd name="adj" fmla="val 6667"/>
            </a:avLst>
          </a:prstGeom>
          <a:solidFill>
            <a:srgbClr val="3C3C3A"/>
          </a:solidFill>
          <a:ln/>
        </p:spPr>
      </p:sp>
      <p:sp>
        <p:nvSpPr>
          <p:cNvPr id="14" name="Text 11"/>
          <p:cNvSpPr/>
          <p:nvPr/>
        </p:nvSpPr>
        <p:spPr>
          <a:xfrm>
            <a:off x="5304251" y="5522714"/>
            <a:ext cx="283461" cy="35440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5847608" y="5552182"/>
            <a:ext cx="568261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Пересечения линий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5847608" y="5960864"/>
            <a:ext cx="568261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Размерные линии не должны пересекаться между собой</a:t>
            </a:r>
            <a:endParaRPr lang="en-US" sz="14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110258"/>
            <a:ext cx="4637269" cy="46373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66251" y="1086644"/>
            <a:ext cx="577022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Что такое разрез?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766251" y="1866305"/>
            <a:ext cx="577022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Разрез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это изображение предмета, мысленно рассеченного секущей плоскостью. Разрез показывает внутреннее устройство детали, скрытые отверстия и пустоты.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766251" y="2986187"/>
            <a:ext cx="5770220" cy="1039416"/>
          </a:xfrm>
          <a:prstGeom prst="roundRect">
            <a:avLst>
              <a:gd name="adj" fmla="val 2728"/>
            </a:avLst>
          </a:prstGeom>
          <a:solidFill>
            <a:srgbClr val="022349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258" y="3279279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80499" y="3203476"/>
            <a:ext cx="496696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Разрез позволяет «заглянуть внутрь» детали, не разрушая её физически.</a:t>
            </a:r>
            <a:endParaRPr lang="en-US" sz="14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59359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Штриховка разрезов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933476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То, что попало непосредственно в секущую плоскость (материал детали), выделяется тонкой наклонной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штриховкой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под углом 45 градусов. Пустоты остаются не заштрихованными.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053358"/>
            <a:ext cx="6296860" cy="2745184"/>
          </a:xfrm>
          <a:prstGeom prst="roundRect">
            <a:avLst>
              <a:gd name="adj" fmla="val 1033"/>
            </a:avLst>
          </a:prstGeom>
          <a:solidFill>
            <a:srgbClr val="3C3C3A"/>
          </a:solidFill>
          <a:ln/>
        </p:spPr>
      </p:sp>
      <p:sp>
        <p:nvSpPr>
          <p:cNvPr id="6" name="Shape 3"/>
          <p:cNvSpPr/>
          <p:nvPr/>
        </p:nvSpPr>
        <p:spPr>
          <a:xfrm>
            <a:off x="661475" y="3053358"/>
            <a:ext cx="6296860" cy="1372592"/>
          </a:xfrm>
          <a:custGeom>
            <a:avLst/>
            <a:gdLst/>
            <a:ahLst/>
            <a:cxnLst/>
            <a:rect l="l" t="t" r="r" b="b"/>
            <a:pathLst>
              <a:path w="6296860" h="1372592">
                <a:moveTo>
                  <a:pt x="23627" y="0"/>
                </a:moveTo>
                <a:lnTo>
                  <a:pt x="6273232" y="0"/>
                </a:lnTo>
                <a:arcTo hR="23628" wR="23627" stAng="16200000" swAng="5400000"/>
                <a:lnTo>
                  <a:pt x="6296860" y="1372592"/>
                </a:lnTo>
                <a:lnTo>
                  <a:pt x="0" y="1372592"/>
                </a:lnTo>
                <a:lnTo>
                  <a:pt x="0" y="23628"/>
                </a:lnTo>
                <a:arcTo hR="23628" wR="23627" stAng="10800000" swAng="5400000"/>
                <a:close/>
              </a:path>
            </a:pathLst>
          </a:custGeom>
          <a:solidFill>
            <a:srgbClr val="3C3C3A"/>
          </a:solidFill>
          <a:ln/>
        </p:spPr>
      </p:sp>
      <p:sp>
        <p:nvSpPr>
          <p:cNvPr id="7" name="Text 4"/>
          <p:cNvSpPr/>
          <p:nvPr/>
        </p:nvSpPr>
        <p:spPr>
          <a:xfrm>
            <a:off x="850482" y="3242370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Материал детали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850482" y="3651052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Штриховка под углом 45°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661475" y="4425950"/>
            <a:ext cx="6296860" cy="1372592"/>
          </a:xfrm>
          <a:custGeom>
            <a:avLst/>
            <a:gdLst/>
            <a:ahLst/>
            <a:cxnLst/>
            <a:rect l="l" t="t" r="r" b="b"/>
            <a:pathLst>
              <a:path w="6296860" h="1372592">
                <a:moveTo>
                  <a:pt x="0" y="0"/>
                </a:moveTo>
                <a:lnTo>
                  <a:pt x="6296860" y="0"/>
                </a:lnTo>
                <a:lnTo>
                  <a:pt x="6296860" y="1348964"/>
                </a:lnTo>
                <a:arcTo hR="23628" wR="23627" stAng="0" swAng="5400000"/>
                <a:lnTo>
                  <a:pt x="23627" y="1372592"/>
                </a:lnTo>
                <a:arcTo hR="23628" wR="23627" stAng="5400000" swAng="5400000"/>
                <a:lnTo>
                  <a:pt x="0" y="0"/>
                </a:lnTo>
                <a:close/>
              </a:path>
            </a:pathLst>
          </a:custGeom>
          <a:solidFill>
            <a:srgbClr val="3C3C3A"/>
          </a:solidFill>
          <a:ln/>
        </p:spPr>
      </p:sp>
      <p:sp>
        <p:nvSpPr>
          <p:cNvPr id="10" name="Shape 7"/>
          <p:cNvSpPr/>
          <p:nvPr/>
        </p:nvSpPr>
        <p:spPr>
          <a:xfrm>
            <a:off x="661475" y="4425950"/>
            <a:ext cx="6296860" cy="25400"/>
          </a:xfrm>
          <a:prstGeom prst="roundRect">
            <a:avLst>
              <a:gd name="adj" fmla="val 49999"/>
            </a:avLst>
          </a:prstGeom>
          <a:solidFill>
            <a:srgbClr val="555553"/>
          </a:solidFill>
          <a:ln/>
        </p:spPr>
      </p:sp>
      <p:sp>
        <p:nvSpPr>
          <p:cNvPr id="11" name="Shape 8"/>
          <p:cNvSpPr/>
          <p:nvPr/>
        </p:nvSpPr>
        <p:spPr>
          <a:xfrm>
            <a:off x="3573572" y="4202410"/>
            <a:ext cx="472468" cy="472480"/>
          </a:xfrm>
          <a:prstGeom prst="roundRect">
            <a:avLst>
              <a:gd name="adj" fmla="val 6001"/>
            </a:avLst>
          </a:prstGeom>
          <a:solidFill>
            <a:srgbClr val="1D1D1B"/>
          </a:solidFill>
          <a:ln w="25399">
            <a:solidFill>
              <a:srgbClr val="555553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91639" y="4320480"/>
            <a:ext cx="236234" cy="2362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50482" y="4898430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Пустоты и полости</a:t>
            </a:r>
            <a:endParaRPr lang="en-US" sz="1850" dirty="0"/>
          </a:p>
        </p:txBody>
      </p:sp>
      <p:sp>
        <p:nvSpPr>
          <p:cNvPr id="14" name="Text 10"/>
          <p:cNvSpPr/>
          <p:nvPr/>
        </p:nvSpPr>
        <p:spPr>
          <a:xfrm>
            <a:off x="850482" y="5307112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Остаются без штриховки</a:t>
            </a:r>
            <a:endParaRPr lang="en-US" sz="14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532408"/>
            <a:ext cx="10868745" cy="424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Отличие разреза от сечения</a:t>
            </a:r>
            <a:endParaRPr lang="en-US" sz="2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152128"/>
            <a:ext cx="8737381" cy="4876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61475" y="6138763"/>
            <a:ext cx="11478330" cy="186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Сечение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показывает ТОЛЬКО то, что попало прямо в секущую плоскость. </a:t>
            </a:r>
            <a:pPr algn="l"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Разрез</a:t>
            </a:r>
            <a:pPr algn="l"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показывает сечение ПЛЮС все, что видно за секущей плоскостью.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803374"/>
            <a:ext cx="5203794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Аксонометрические проекции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2173684"/>
            <a:ext cx="5203794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Для наглядности инженеры строят наглядные объемные изображения детали: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изометрию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(углы между осями 120°) и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диметрию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</a:t>
            </a:r>
            <a:endParaRPr lang="en-US" sz="1450" dirty="0"/>
          </a:p>
        </p:txBody>
      </p:sp>
      <p:sp>
        <p:nvSpPr>
          <p:cNvPr id="4" name="Shape 2"/>
          <p:cNvSpPr/>
          <p:nvPr/>
        </p:nvSpPr>
        <p:spPr>
          <a:xfrm>
            <a:off x="661475" y="3293566"/>
            <a:ext cx="2507394" cy="2425204"/>
          </a:xfrm>
          <a:prstGeom prst="roundRect">
            <a:avLst>
              <a:gd name="adj" fmla="val 1169"/>
            </a:avLst>
          </a:prstGeom>
          <a:solidFill>
            <a:srgbClr val="1D1D1B"/>
          </a:solidFill>
          <a:ln w="25399">
            <a:solidFill>
              <a:srgbClr val="55555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5881" y="3507978"/>
            <a:ext cx="20785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Изометрия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75881" y="3992265"/>
            <a:ext cx="2078581" cy="15120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Углы между осями X, Y, Z — по 120°. Наиболее распространённый вид аксонометрии.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3357875" y="3293566"/>
            <a:ext cx="2507394" cy="2425204"/>
          </a:xfrm>
          <a:prstGeom prst="roundRect">
            <a:avLst>
              <a:gd name="adj" fmla="val 1169"/>
            </a:avLst>
          </a:prstGeom>
          <a:solidFill>
            <a:srgbClr val="1D1D1B"/>
          </a:solidFill>
          <a:ln w="25399">
            <a:solidFill>
              <a:srgbClr val="55555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572282" y="3507978"/>
            <a:ext cx="2078581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Диметрия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3572282" y="3992265"/>
            <a:ext cx="20785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Два из трёх осевых масштабов равны между собой.</a:t>
            </a:r>
            <a:endParaRPr lang="en-US" sz="14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2776" y="826988"/>
            <a:ext cx="5203794" cy="52039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78309"/>
            <a:ext cx="6296860" cy="10632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Современное компьютерное черчение (САПР / CAD)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661475" y="2371130"/>
            <a:ext cx="6296860" cy="775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Сегодня кульманы и карандаши заменили компьютерные программы (Компас-3D, AutoCAD, SolidWorks). Инженер сначала создает 3D-модель детали, а чертежи программа генерирует автоматически.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1475" y="3319066"/>
            <a:ext cx="425241" cy="42525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278005" y="3319066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Компас-3D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1278005" y="3676551"/>
            <a:ext cx="5680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Российская САПР-система для машиностроения и приборостроения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241304"/>
            <a:ext cx="425241" cy="42525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78005" y="4241304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AutoCAD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1278005" y="4598789"/>
            <a:ext cx="5680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Мировой стандарт 2D и 3D проектирования от Autodesk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475" y="5163542"/>
            <a:ext cx="425241" cy="42525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278005" y="5163542"/>
            <a:ext cx="5680330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SolidWorks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1278005" y="5521027"/>
            <a:ext cx="5680330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Профессиональная система параметрического 3D-моделирования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93682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Заключение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810941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Черчение развивает пространственное воображение, логику и аккуратность. Это базовый фундамент для будущих архитекторов, инженеров и программистов 3D-графики!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2930823"/>
            <a:ext cx="3053877" cy="1699518"/>
          </a:xfrm>
          <a:prstGeom prst="roundRect">
            <a:avLst>
              <a:gd name="adj" fmla="val 1668"/>
            </a:avLst>
          </a:prstGeom>
          <a:solidFill>
            <a:srgbClr val="3C3C3A"/>
          </a:solidFill>
          <a:ln/>
        </p:spPr>
      </p:sp>
      <p:sp>
        <p:nvSpPr>
          <p:cNvPr id="6" name="Text 3"/>
          <p:cNvSpPr/>
          <p:nvPr/>
        </p:nvSpPr>
        <p:spPr>
          <a:xfrm>
            <a:off x="5422367" y="3119834"/>
            <a:ext cx="2675863" cy="603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🧠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Пространственное мышление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422367" y="3836491"/>
            <a:ext cx="26758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Умение видеть объект в трёх измерениях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8476244" y="2930823"/>
            <a:ext cx="3053976" cy="1699518"/>
          </a:xfrm>
          <a:prstGeom prst="roundRect">
            <a:avLst>
              <a:gd name="adj" fmla="val 1668"/>
            </a:avLst>
          </a:prstGeom>
          <a:solidFill>
            <a:srgbClr val="3C3C3A"/>
          </a:solidFill>
          <a:ln/>
        </p:spPr>
      </p:sp>
      <p:sp>
        <p:nvSpPr>
          <p:cNvPr id="9" name="Text 6"/>
          <p:cNvSpPr/>
          <p:nvPr/>
        </p:nvSpPr>
        <p:spPr>
          <a:xfrm>
            <a:off x="8665251" y="3119834"/>
            <a:ext cx="2675962" cy="3079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📐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Логика и точность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8665251" y="3541216"/>
            <a:ext cx="267596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Строгое следование правилам и стандартам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5233360" y="4819352"/>
            <a:ext cx="6296860" cy="1101824"/>
          </a:xfrm>
          <a:prstGeom prst="roundRect">
            <a:avLst>
              <a:gd name="adj" fmla="val 2573"/>
            </a:avLst>
          </a:prstGeom>
          <a:solidFill>
            <a:srgbClr val="3C3C3A"/>
          </a:solidFill>
          <a:ln/>
        </p:spPr>
      </p:sp>
      <p:sp>
        <p:nvSpPr>
          <p:cNvPr id="12" name="Text 9"/>
          <p:cNvSpPr/>
          <p:nvPr/>
        </p:nvSpPr>
        <p:spPr>
          <a:xfrm>
            <a:off x="5422367" y="5008364"/>
            <a:ext cx="5918846" cy="3079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🚀</a:t>
            </a:r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 Фундамент карьеры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5422367" y="5429746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Основа для архитекторов, инженеров и 3D-специалистов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242939"/>
            <a:ext cx="629686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Основы проекционного черчения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707705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Чертеж — это универсальный международный язык инженеров, строителей и изобретателей. Без чертежей невозможно создать ни смартфон, ни космический корабль.</a:t>
            </a:r>
            <a:endParaRPr lang="en-US" sz="14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1086644"/>
            <a:ext cx="577022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Что такое чертеж?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475" y="1866305"/>
            <a:ext cx="577022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Чертеж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— это графический документ, содержащий изображение изделия и все необходимые данные (размеры, материал, точность) для его изготовления и контроля.</a:t>
            </a:r>
            <a:endParaRPr lang="en-US" sz="14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475" y="2986187"/>
            <a:ext cx="5770220" cy="12155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77479" y="3200598"/>
            <a:ext cx="523981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Изображение изделия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977479" y="3684885"/>
            <a:ext cx="523981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Точное графическое представление формы детали</a:t>
            </a:r>
            <a:endParaRPr lang="en-US" sz="14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4390727"/>
            <a:ext cx="5770220" cy="12155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77479" y="4605139"/>
            <a:ext cx="5239810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Размеры и материал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77479" y="5089426"/>
            <a:ext cx="5239810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Все данные для изготовления и контроля</a:t>
            </a:r>
            <a:endParaRPr lang="en-US" sz="14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9202" y="1110258"/>
            <a:ext cx="4637269" cy="46373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1097161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ЕСКД — единый стандарт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1971278"/>
            <a:ext cx="6296860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Все чертежи выполняются по строгим правилам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Единой системы конструкторской документации (ЕСКД)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. Благодаря этому инженер в любой точке мира поймет чертеж без перевода.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61475" y="3091160"/>
            <a:ext cx="3053877" cy="1391543"/>
          </a:xfrm>
          <a:prstGeom prst="roundRect">
            <a:avLst>
              <a:gd name="adj" fmla="val 2038"/>
            </a:avLst>
          </a:prstGeom>
          <a:solidFill>
            <a:srgbClr val="3C3C3A"/>
          </a:solidFill>
          <a:ln/>
        </p:spPr>
      </p:sp>
      <p:sp>
        <p:nvSpPr>
          <p:cNvPr id="6" name="Text 3"/>
          <p:cNvSpPr/>
          <p:nvPr/>
        </p:nvSpPr>
        <p:spPr>
          <a:xfrm>
            <a:off x="850482" y="3280172"/>
            <a:ext cx="26758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Единые правила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50482" y="3688854"/>
            <a:ext cx="26758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Стандартизированные требования к оформлению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3904359" y="3091160"/>
            <a:ext cx="3053976" cy="1391543"/>
          </a:xfrm>
          <a:prstGeom prst="roundRect">
            <a:avLst>
              <a:gd name="adj" fmla="val 2038"/>
            </a:avLst>
          </a:prstGeom>
          <a:solidFill>
            <a:srgbClr val="3C3C3A"/>
          </a:solidFill>
          <a:ln/>
        </p:spPr>
      </p:sp>
      <p:sp>
        <p:nvSpPr>
          <p:cNvPr id="9" name="Text 6"/>
          <p:cNvSpPr/>
          <p:nvPr/>
        </p:nvSpPr>
        <p:spPr>
          <a:xfrm>
            <a:off x="4093366" y="3280172"/>
            <a:ext cx="26759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Международный язык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093366" y="3688854"/>
            <a:ext cx="2675962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Понятен инженерам по всему миру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661475" y="4671715"/>
            <a:ext cx="6296860" cy="1089124"/>
          </a:xfrm>
          <a:prstGeom prst="roundRect">
            <a:avLst>
              <a:gd name="adj" fmla="val 2603"/>
            </a:avLst>
          </a:prstGeom>
          <a:solidFill>
            <a:srgbClr val="3C3C3A"/>
          </a:solidFill>
          <a:ln/>
        </p:spPr>
      </p:sp>
      <p:sp>
        <p:nvSpPr>
          <p:cNvPr id="12" name="Text 9"/>
          <p:cNvSpPr/>
          <p:nvPr/>
        </p:nvSpPr>
        <p:spPr>
          <a:xfrm>
            <a:off x="850482" y="4860727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Точность и контроль</a:t>
            </a:r>
            <a:endParaRPr lang="en-US" sz="1850" dirty="0"/>
          </a:p>
        </p:txBody>
      </p:sp>
      <p:sp>
        <p:nvSpPr>
          <p:cNvPr id="13" name="Text 10"/>
          <p:cNvSpPr/>
          <p:nvPr/>
        </p:nvSpPr>
        <p:spPr>
          <a:xfrm>
            <a:off x="850482" y="5269409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Гарантия качества изготовления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5350" y="614363"/>
            <a:ext cx="5476043" cy="5629176"/>
          </a:xfrm>
          <a:prstGeom prst="roundRect">
            <a:avLst>
              <a:gd name="adj" fmla="val 518"/>
            </a:avLst>
          </a:prstGeom>
          <a:solidFill>
            <a:srgbClr val="1A1A1A"/>
          </a:solidFill>
          <a:ln/>
        </p:spPr>
      </p:sp>
      <p:sp>
        <p:nvSpPr>
          <p:cNvPr id="3" name="Text 1"/>
          <p:cNvSpPr/>
          <p:nvPr/>
        </p:nvSpPr>
        <p:spPr>
          <a:xfrm>
            <a:off x="714357" y="803374"/>
            <a:ext cx="5098029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Метод проецирования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714357" y="2173684"/>
            <a:ext cx="5098029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Чтобы изобразить объемный 3D-предмет на плоском листе бумаги (2D), используют метод </a:t>
            </a:r>
            <a:pPr algn="l" indent="0" marL="0">
              <a:lnSpc>
                <a:spcPct val="133000"/>
              </a:lnSpc>
              <a:buNone/>
            </a:pPr>
            <a:r>
              <a:rPr lang="en-US" sz="145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ортогонального (прямоугольного) проецирования</a:t>
            </a:r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 лучами, перпендикулярными плоскости проекций.</a:t>
            </a:r>
            <a:endParaRPr lang="en-US" sz="14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32776" y="826988"/>
            <a:ext cx="5203794" cy="52039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43533"/>
            <a:ext cx="6296860" cy="5906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Три плоскости проекций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1517650"/>
            <a:ext cx="6906444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Пространство делят три взаимно перпендикулярные плоскости: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233360" y="2032695"/>
            <a:ext cx="3053877" cy="2147590"/>
          </a:xfrm>
          <a:prstGeom prst="roundRect">
            <a:avLst>
              <a:gd name="adj" fmla="val 1320"/>
            </a:avLst>
          </a:prstGeom>
          <a:solidFill>
            <a:srgbClr val="3C3C3A"/>
          </a:solidFill>
          <a:ln/>
        </p:spPr>
      </p:sp>
      <p:sp>
        <p:nvSpPr>
          <p:cNvPr id="6" name="Shape 3"/>
          <p:cNvSpPr/>
          <p:nvPr/>
        </p:nvSpPr>
        <p:spPr>
          <a:xfrm>
            <a:off x="5422367" y="2221706"/>
            <a:ext cx="567021" cy="567035"/>
          </a:xfrm>
          <a:prstGeom prst="ellipse">
            <a:avLst/>
          </a:prstGeom>
          <a:solidFill>
            <a:srgbClr val="E1E1DF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78335" y="2377579"/>
            <a:ext cx="255085" cy="25509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22367" y="2977753"/>
            <a:ext cx="2675863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Фронтальная (V)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5422367" y="3386435"/>
            <a:ext cx="2675863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Вид спереди — главный вид детали</a:t>
            </a:r>
            <a:endParaRPr lang="en-US" sz="1450" dirty="0"/>
          </a:p>
        </p:txBody>
      </p:sp>
      <p:sp>
        <p:nvSpPr>
          <p:cNvPr id="10" name="Shape 6"/>
          <p:cNvSpPr/>
          <p:nvPr/>
        </p:nvSpPr>
        <p:spPr>
          <a:xfrm>
            <a:off x="8476244" y="2032695"/>
            <a:ext cx="3053976" cy="2147590"/>
          </a:xfrm>
          <a:prstGeom prst="roundRect">
            <a:avLst>
              <a:gd name="adj" fmla="val 1320"/>
            </a:avLst>
          </a:prstGeom>
          <a:solidFill>
            <a:srgbClr val="3C3C3A"/>
          </a:solidFill>
          <a:ln/>
        </p:spPr>
      </p:sp>
      <p:sp>
        <p:nvSpPr>
          <p:cNvPr id="11" name="Shape 7"/>
          <p:cNvSpPr/>
          <p:nvPr/>
        </p:nvSpPr>
        <p:spPr>
          <a:xfrm>
            <a:off x="8665251" y="2221706"/>
            <a:ext cx="567021" cy="567035"/>
          </a:xfrm>
          <a:prstGeom prst="ellipse">
            <a:avLst/>
          </a:prstGeom>
          <a:solidFill>
            <a:srgbClr val="E1E1DF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1219" y="2377579"/>
            <a:ext cx="255085" cy="25509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8665251" y="2977753"/>
            <a:ext cx="2675962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Горизонтальная (H)</a:t>
            </a:r>
            <a:endParaRPr lang="en-US" sz="1850" dirty="0"/>
          </a:p>
        </p:txBody>
      </p:sp>
      <p:sp>
        <p:nvSpPr>
          <p:cNvPr id="14" name="Text 9"/>
          <p:cNvSpPr/>
          <p:nvPr/>
        </p:nvSpPr>
        <p:spPr>
          <a:xfrm>
            <a:off x="8665251" y="3386435"/>
            <a:ext cx="2675962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Вид сверху на деталь</a:t>
            </a:r>
            <a:endParaRPr lang="en-US" sz="1450" dirty="0"/>
          </a:p>
        </p:txBody>
      </p:sp>
      <p:sp>
        <p:nvSpPr>
          <p:cNvPr id="15" name="Shape 10"/>
          <p:cNvSpPr/>
          <p:nvPr/>
        </p:nvSpPr>
        <p:spPr>
          <a:xfrm>
            <a:off x="5233360" y="4369296"/>
            <a:ext cx="6296860" cy="1845171"/>
          </a:xfrm>
          <a:prstGeom prst="roundRect">
            <a:avLst>
              <a:gd name="adj" fmla="val 1537"/>
            </a:avLst>
          </a:prstGeom>
          <a:solidFill>
            <a:srgbClr val="3C3C3A"/>
          </a:solidFill>
          <a:ln/>
        </p:spPr>
      </p:sp>
      <p:sp>
        <p:nvSpPr>
          <p:cNvPr id="16" name="Shape 11"/>
          <p:cNvSpPr/>
          <p:nvPr/>
        </p:nvSpPr>
        <p:spPr>
          <a:xfrm>
            <a:off x="5422367" y="4558308"/>
            <a:ext cx="567021" cy="567035"/>
          </a:xfrm>
          <a:prstGeom prst="ellipse">
            <a:avLst/>
          </a:prstGeom>
          <a:solidFill>
            <a:srgbClr val="E1E1DF"/>
          </a:solidFill>
          <a:ln/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78335" y="4714180"/>
            <a:ext cx="255085" cy="25509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422367" y="5314355"/>
            <a:ext cx="5918846" cy="2952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Профильная (W)</a:t>
            </a:r>
            <a:endParaRPr lang="en-US" sz="1850" dirty="0"/>
          </a:p>
        </p:txBody>
      </p:sp>
      <p:sp>
        <p:nvSpPr>
          <p:cNvPr id="19" name="Text 13"/>
          <p:cNvSpPr/>
          <p:nvPr/>
        </p:nvSpPr>
        <p:spPr>
          <a:xfrm>
            <a:off x="5422367" y="5723037"/>
            <a:ext cx="5918846" cy="302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Вид слева на деталь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1475" y="1110258"/>
            <a:ext cx="4637269" cy="463738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66251" y="1086644"/>
            <a:ext cx="5770220" cy="11812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7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Главный вид (вид спереди)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766251" y="2456954"/>
            <a:ext cx="5770220" cy="12096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Главный вид выбирают так, чтобы он давал наиболее полное представление о форме и размерах детали. Все остальные виды располагаются в строгой проекционной связи относительно него.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5766251" y="3879255"/>
            <a:ext cx="5770220" cy="1039416"/>
          </a:xfrm>
          <a:prstGeom prst="roundRect">
            <a:avLst>
              <a:gd name="adj" fmla="val 2728"/>
            </a:avLst>
          </a:prstGeom>
          <a:solidFill>
            <a:srgbClr val="42423E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5258" y="4172347"/>
            <a:ext cx="236234" cy="1890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80499" y="4096544"/>
            <a:ext cx="4966965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Главный вид — основа всего чертежа. Именно от него строятся все остальные проекции.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614759"/>
            <a:ext cx="6296860" cy="531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3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Типы линий на чертеже</a:t>
            </a:r>
            <a:endParaRPr lang="en-US" sz="3300" dirty="0"/>
          </a:p>
        </p:txBody>
      </p:sp>
      <p:sp>
        <p:nvSpPr>
          <p:cNvPr id="4" name="Text 1"/>
          <p:cNvSpPr/>
          <p:nvPr/>
        </p:nvSpPr>
        <p:spPr>
          <a:xfrm>
            <a:off x="5233360" y="1375966"/>
            <a:ext cx="6906444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Каждая линия имеет свой смысл:</a:t>
            </a:r>
            <a:endParaRPr lang="en-US" sz="13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3360" y="1806773"/>
            <a:ext cx="6296860" cy="99427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498665" y="1995884"/>
            <a:ext cx="5842449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Сплошная толстая основная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5498665" y="2353370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Видимый контур детали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3360" y="2954139"/>
            <a:ext cx="6296860" cy="99427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498665" y="3143250"/>
            <a:ext cx="5842449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Штриховая</a:t>
            </a:r>
            <a:endParaRPr lang="en-US" sz="1650" dirty="0"/>
          </a:p>
        </p:txBody>
      </p:sp>
      <p:sp>
        <p:nvSpPr>
          <p:cNvPr id="10" name="Text 5"/>
          <p:cNvSpPr/>
          <p:nvPr/>
        </p:nvSpPr>
        <p:spPr>
          <a:xfrm>
            <a:off x="5498665" y="3500735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Невидимый контур (скрытые полости)</a:t>
            </a:r>
            <a:endParaRPr lang="en-US" sz="13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3360" y="4101505"/>
            <a:ext cx="6296860" cy="99427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5498665" y="4290616"/>
            <a:ext cx="5842449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Штрихпунктирная тонкая</a:t>
            </a:r>
            <a:endParaRPr lang="en-US" sz="1650" dirty="0"/>
          </a:p>
        </p:txBody>
      </p:sp>
      <p:sp>
        <p:nvSpPr>
          <p:cNvPr id="13" name="Text 7"/>
          <p:cNvSpPr/>
          <p:nvPr/>
        </p:nvSpPr>
        <p:spPr>
          <a:xfrm>
            <a:off x="5498665" y="4648101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Осевые и центровые линии</a:t>
            </a:r>
            <a:endParaRPr lang="en-US" sz="13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3360" y="5248870"/>
            <a:ext cx="6296860" cy="994271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5498665" y="5437981"/>
            <a:ext cx="5842449" cy="2657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Сплошная тонкая</a:t>
            </a:r>
            <a:endParaRPr lang="en-US" sz="1650" dirty="0"/>
          </a:p>
        </p:txBody>
      </p:sp>
      <p:sp>
        <p:nvSpPr>
          <p:cNvPr id="16" name="Text 9"/>
          <p:cNvSpPr/>
          <p:nvPr/>
        </p:nvSpPr>
        <p:spPr>
          <a:xfrm>
            <a:off x="5498665" y="5795466"/>
            <a:ext cx="5842449" cy="258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en-US" sz="13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Размерные и выносные линии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475" y="761107"/>
            <a:ext cx="5780637" cy="5611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500" dirty="0">
                <a:solidFill>
                  <a:srgbClr val="EDEDE8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Масштаб чертежа</a:t>
            </a:r>
            <a:endParaRPr lang="en-US" sz="3500" dirty="0"/>
          </a:p>
        </p:txBody>
      </p:sp>
      <p:sp>
        <p:nvSpPr>
          <p:cNvPr id="3" name="Text 1"/>
          <p:cNvSpPr/>
          <p:nvPr/>
        </p:nvSpPr>
        <p:spPr>
          <a:xfrm>
            <a:off x="661475" y="1492845"/>
            <a:ext cx="5780637" cy="1120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Если деталь слишком большая (самолет) или слишком маленькая (шестеренка часов), используют масштабы уменьшения (1:2, 1:5) или увеличения (2:1, 5:1). При этом на чертеже всегда указывают </a:t>
            </a:r>
            <a:pPr algn="l"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C9C9C0"/>
                </a:solidFill>
                <a:latin typeface="Tomorrow Bold" pitchFamily="34" charset="0"/>
                <a:ea typeface="Tomorrow Bold" pitchFamily="34" charset="-122"/>
                <a:cs typeface="Tomorrow Bold" pitchFamily="34" charset="-120"/>
              </a:rPr>
              <a:t>реальные размеры</a:t>
            </a:r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!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661475" y="2805113"/>
            <a:ext cx="5780637" cy="3270349"/>
          </a:xfrm>
          <a:prstGeom prst="roundRect">
            <a:avLst>
              <a:gd name="adj" fmla="val 824"/>
            </a:avLst>
          </a:prstGeom>
          <a:solidFill>
            <a:srgbClr val="3C3C3A"/>
          </a:solidFill>
          <a:ln/>
        </p:spPr>
      </p:sp>
      <p:sp>
        <p:nvSpPr>
          <p:cNvPr id="5" name="Shape 3"/>
          <p:cNvSpPr/>
          <p:nvPr/>
        </p:nvSpPr>
        <p:spPr>
          <a:xfrm>
            <a:off x="661475" y="2805113"/>
            <a:ext cx="5780637" cy="1090116"/>
          </a:xfrm>
          <a:custGeom>
            <a:avLst/>
            <a:gdLst/>
            <a:ahLst/>
            <a:cxnLst/>
            <a:rect l="l" t="t" r="r" b="b"/>
            <a:pathLst>
              <a:path w="5780637" h="1090116">
                <a:moveTo>
                  <a:pt x="22446" y="0"/>
                </a:moveTo>
                <a:lnTo>
                  <a:pt x="5758191" y="0"/>
                </a:lnTo>
                <a:arcTo hR="22446" wR="22446" stAng="16200000" swAng="5400000"/>
                <a:lnTo>
                  <a:pt x="5780637" y="1090116"/>
                </a:lnTo>
                <a:lnTo>
                  <a:pt x="0" y="1090116"/>
                </a:lnTo>
                <a:lnTo>
                  <a:pt x="0" y="22446"/>
                </a:lnTo>
                <a:arcTo hR="22446" wR="22446" stAng="10800000" swAng="5400000"/>
                <a:close/>
              </a:path>
            </a:pathLst>
          </a:custGeom>
          <a:solidFill>
            <a:srgbClr val="3C3C3A"/>
          </a:solidFill>
          <a:ln/>
        </p:spPr>
      </p:sp>
      <p:sp>
        <p:nvSpPr>
          <p:cNvPr id="6" name="Text 4"/>
          <p:cNvSpPr/>
          <p:nvPr/>
        </p:nvSpPr>
        <p:spPr>
          <a:xfrm>
            <a:off x="840957" y="2984599"/>
            <a:ext cx="542167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Уменьшение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40957" y="3435648"/>
            <a:ext cx="5421673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1:2   1:5   1:10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661475" y="3895229"/>
            <a:ext cx="5780637" cy="1090116"/>
          </a:xfrm>
          <a:prstGeom prst="rect">
            <a:avLst/>
          </a:prstGeom>
          <a:solidFill>
            <a:srgbClr val="3C3C3A"/>
          </a:solidFill>
          <a:ln/>
        </p:spPr>
      </p:sp>
      <p:sp>
        <p:nvSpPr>
          <p:cNvPr id="9" name="Shape 7"/>
          <p:cNvSpPr/>
          <p:nvPr/>
        </p:nvSpPr>
        <p:spPr>
          <a:xfrm>
            <a:off x="661475" y="3895229"/>
            <a:ext cx="5780637" cy="25400"/>
          </a:xfrm>
          <a:prstGeom prst="roundRect">
            <a:avLst>
              <a:gd name="adj" fmla="val 49999"/>
            </a:avLst>
          </a:prstGeom>
          <a:solidFill>
            <a:srgbClr val="555553"/>
          </a:solidFill>
          <a:ln/>
        </p:spPr>
      </p:sp>
      <p:sp>
        <p:nvSpPr>
          <p:cNvPr id="10" name="Text 8"/>
          <p:cNvSpPr/>
          <p:nvPr/>
        </p:nvSpPr>
        <p:spPr>
          <a:xfrm>
            <a:off x="840957" y="4074716"/>
            <a:ext cx="542167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Натуральный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840957" y="4525764"/>
            <a:ext cx="5421673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1:1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61475" y="4985345"/>
            <a:ext cx="5780637" cy="1090116"/>
          </a:xfrm>
          <a:custGeom>
            <a:avLst/>
            <a:gdLst/>
            <a:ahLst/>
            <a:cxnLst/>
            <a:rect l="l" t="t" r="r" b="b"/>
            <a:pathLst>
              <a:path w="5780637" h="1090116">
                <a:moveTo>
                  <a:pt x="0" y="0"/>
                </a:moveTo>
                <a:lnTo>
                  <a:pt x="5780637" y="0"/>
                </a:lnTo>
                <a:lnTo>
                  <a:pt x="5780637" y="1067670"/>
                </a:lnTo>
                <a:arcTo hR="22446" wR="22446" stAng="0" swAng="5400000"/>
                <a:lnTo>
                  <a:pt x="22446" y="1090116"/>
                </a:lnTo>
                <a:arcTo hR="22446" wR="22446" stAng="5400000" swAng="5400000"/>
                <a:lnTo>
                  <a:pt x="0" y="0"/>
                </a:lnTo>
                <a:close/>
              </a:path>
            </a:pathLst>
          </a:custGeom>
          <a:solidFill>
            <a:srgbClr val="3C3C3A"/>
          </a:solidFill>
          <a:ln/>
        </p:spPr>
      </p:sp>
      <p:sp>
        <p:nvSpPr>
          <p:cNvPr id="13" name="Shape 11"/>
          <p:cNvSpPr/>
          <p:nvPr/>
        </p:nvSpPr>
        <p:spPr>
          <a:xfrm>
            <a:off x="661475" y="4985345"/>
            <a:ext cx="5780637" cy="25400"/>
          </a:xfrm>
          <a:prstGeom prst="roundRect">
            <a:avLst>
              <a:gd name="adj" fmla="val 49999"/>
            </a:avLst>
          </a:prstGeom>
          <a:solidFill>
            <a:srgbClr val="555553"/>
          </a:solidFill>
          <a:ln/>
        </p:spPr>
      </p:sp>
      <p:sp>
        <p:nvSpPr>
          <p:cNvPr id="14" name="Text 12"/>
          <p:cNvSpPr/>
          <p:nvPr/>
        </p:nvSpPr>
        <p:spPr>
          <a:xfrm>
            <a:off x="840957" y="5164832"/>
            <a:ext cx="5421673" cy="280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dirty="0">
                <a:solidFill>
                  <a:srgbClr val="C9C9C0"/>
                </a:solidFill>
                <a:latin typeface="Tomorrow SemiBold" pitchFamily="34" charset="0"/>
                <a:ea typeface="Tomorrow SemiBold" pitchFamily="34" charset="-122"/>
                <a:cs typeface="Tomorrow SemiBold" pitchFamily="34" charset="-120"/>
              </a:rPr>
              <a:t>Увеличение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840957" y="5615880"/>
            <a:ext cx="5421673" cy="2800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9C9C0"/>
                </a:solidFill>
                <a:latin typeface="Tomorrow" pitchFamily="34" charset="0"/>
                <a:ea typeface="Tomorrow" pitchFamily="34" charset="-122"/>
                <a:cs typeface="Tomorrow" pitchFamily="34" charset="-120"/>
              </a:rPr>
              <a:t>2:1   5:1   10:1</a:t>
            </a:r>
            <a:endParaRPr lang="en-US" sz="140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86601" y="782439"/>
            <a:ext cx="4417307" cy="44174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2026-08-31T16:44:15Z</dcterms:created>
  <dcterms:modified xsi:type="dcterms:W3CDTF">2026-08-31T16:44:15Z</dcterms:modified>
</cp:coreProperties>
</file>